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4"/>
  </p:notesMasterIdLst>
  <p:sldIdLst>
    <p:sldId id="341" r:id="rId5"/>
    <p:sldId id="345" r:id="rId6"/>
    <p:sldId id="346" r:id="rId7"/>
    <p:sldId id="334" r:id="rId8"/>
    <p:sldId id="347" r:id="rId9"/>
    <p:sldId id="344" r:id="rId10"/>
    <p:sldId id="351" r:id="rId11"/>
    <p:sldId id="352" r:id="rId12"/>
    <p:sldId id="353" r:id="rId13"/>
    <p:sldId id="354" r:id="rId14"/>
    <p:sldId id="355" r:id="rId15"/>
    <p:sldId id="343" r:id="rId16"/>
    <p:sldId id="356" r:id="rId17"/>
    <p:sldId id="358" r:id="rId18"/>
    <p:sldId id="350" r:id="rId19"/>
    <p:sldId id="357" r:id="rId20"/>
    <p:sldId id="348" r:id="rId21"/>
    <p:sldId id="359" r:id="rId22"/>
    <p:sldId id="361" r:id="rId23"/>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66B7"/>
    <a:srgbClr val="4867B7"/>
    <a:srgbClr val="703FA0"/>
    <a:srgbClr val="AD2B2A"/>
    <a:srgbClr val="03BAFD"/>
    <a:srgbClr val="41B65D"/>
    <a:srgbClr val="9E814A"/>
    <a:srgbClr val="2D46B1"/>
    <a:srgbClr val="703F9F"/>
    <a:srgbClr val="602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4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26" autoAdjust="0"/>
    <p:restoredTop sz="96233" autoAdjust="0"/>
  </p:normalViewPr>
  <p:slideViewPr>
    <p:cSldViewPr snapToGrid="0">
      <p:cViewPr varScale="1">
        <p:scale>
          <a:sx n="60" d="100"/>
          <a:sy n="60" d="100"/>
        </p:scale>
        <p:origin x="432" y="108"/>
      </p:cViewPr>
      <p:guideLst/>
    </p:cSldViewPr>
  </p:slideViewPr>
  <p:notesTextViewPr>
    <p:cViewPr>
      <p:scale>
        <a:sx n="3" d="2"/>
        <a:sy n="3" d="2"/>
      </p:scale>
      <p:origin x="0" y="0"/>
    </p:cViewPr>
  </p:notesTextViewPr>
  <p:sorterViewPr>
    <p:cViewPr>
      <p:scale>
        <a:sx n="80" d="100"/>
        <a:sy n="80" d="100"/>
      </p:scale>
      <p:origin x="0" y="-889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2" name="Shape 612"/>
          <p:cNvSpPr>
            <a:spLocks noGrp="1" noRot="1" noChangeAspect="1"/>
          </p:cNvSpPr>
          <p:nvPr>
            <p:ph type="sldImg"/>
          </p:nvPr>
        </p:nvSpPr>
        <p:spPr>
          <a:xfrm>
            <a:off x="1143000" y="685800"/>
            <a:ext cx="4572000" cy="3429000"/>
          </a:xfrm>
          <a:prstGeom prst="rect">
            <a:avLst/>
          </a:prstGeom>
        </p:spPr>
        <p:txBody>
          <a:bodyPr/>
          <a:lstStyle/>
          <a:p>
            <a:endParaRPr dirty="0"/>
          </a:p>
        </p:txBody>
      </p:sp>
      <p:sp>
        <p:nvSpPr>
          <p:cNvPr id="613" name="Shape 61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r>
              <a:rPr lang="en-US" dirty="0"/>
              <a:t>I’ve structured this presentation to compare and contrast software development best practices between very different industries.  I’d also like the audience to be able to recognize software development skills in the domestic automotive sector that would be extremely useful to meeting or exceeding MOSA and GCIA/VICTORY objectives and goals. </a:t>
            </a:r>
            <a:r>
              <a:rPr lang="en-US" sz="2200" b="1" i="0" dirty="0">
                <a:effectLst/>
                <a:latin typeface="Helvetica Neue"/>
                <a:ea typeface="Helvetica Neue"/>
                <a:cs typeface="Helvetica Neue"/>
                <a:sym typeface="Helvetica Neue"/>
              </a:rPr>
              <a:t>The military is mandated to implement MOSA to prevent vendor lock-in and speed up acquisitions, and the domestic automotive industry has already spent billions solving these exact modularity and testing problems via the Software Defined Vehicle (SDV)</a:t>
            </a:r>
            <a:br>
              <a:rPr lang="en-US" dirty="0"/>
            </a:br>
            <a:endParaRPr lang="en-US" dirty="0"/>
          </a:p>
        </p:txBody>
      </p:sp>
    </p:spTree>
    <p:extLst>
      <p:ext uri="{BB962C8B-B14F-4D97-AF65-F5344CB8AC3E}">
        <p14:creationId xmlns:p14="http://schemas.microsoft.com/office/powerpoint/2010/main" val="24843199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B3618-96A9-3E84-07B7-8F9B4C798D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F19461-6D9C-8D78-0AA5-E4DAAF7CB341}"/>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79F81DF1-1DF0-D04E-3972-7F10863A7502}"/>
              </a:ext>
            </a:extLst>
          </p:cNvPr>
          <p:cNvSpPr>
            <a:spLocks noGrp="1"/>
          </p:cNvSpPr>
          <p:nvPr>
            <p:ph type="body" idx="1"/>
          </p:nvPr>
        </p:nvSpPr>
        <p:spPr/>
        <p:txBody>
          <a:bodyPr/>
          <a:lstStyle/>
          <a:p>
            <a:r>
              <a:rPr lang="en-US" dirty="0"/>
              <a:t>Classic was hard real time whether it is was needed or not.  Sounding like a broken record, tech has evolved to levels we need to find way to manage it.  AUTOSAR was the answer from automotive industry.  Many parallels drawn to MOSA principles.</a:t>
            </a:r>
          </a:p>
          <a:p>
            <a:endParaRPr lang="en-US" dirty="0"/>
          </a:p>
        </p:txBody>
      </p:sp>
    </p:spTree>
    <p:extLst>
      <p:ext uri="{BB962C8B-B14F-4D97-AF65-F5344CB8AC3E}">
        <p14:creationId xmlns:p14="http://schemas.microsoft.com/office/powerpoint/2010/main" val="23422712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E533B-7C08-F94C-EAC9-D2F68868AD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EF7186-5F8A-05B7-79A8-43C816007B2C}"/>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F323AA91-0FA4-27BB-53A0-C63242AD8D32}"/>
              </a:ext>
            </a:extLst>
          </p:cNvPr>
          <p:cNvSpPr>
            <a:spLocks noGrp="1"/>
          </p:cNvSpPr>
          <p:nvPr>
            <p:ph type="body" idx="1"/>
          </p:nvPr>
        </p:nvSpPr>
        <p:spPr/>
        <p:txBody>
          <a:bodyPr/>
          <a:lstStyle/>
          <a:p>
            <a:r>
              <a:rPr lang="en-US" dirty="0"/>
              <a:t>AUTOSAR POSIX OS happens to align with GCIA mandated POSIX compliant APIs in ARINC 653 APEX (APplication/EXecutive) Partitions.</a:t>
            </a:r>
          </a:p>
        </p:txBody>
      </p:sp>
    </p:spTree>
    <p:extLst>
      <p:ext uri="{BB962C8B-B14F-4D97-AF65-F5344CB8AC3E}">
        <p14:creationId xmlns:p14="http://schemas.microsoft.com/office/powerpoint/2010/main" val="37149315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dirty="0"/>
          </a:p>
        </p:txBody>
      </p:sp>
      <p:sp>
        <p:nvSpPr>
          <p:cNvPr id="3" name="Notes Placeholder 2"/>
          <p:cNvSpPr>
            <a:spLocks noGrp="1"/>
          </p:cNvSpPr>
          <p:nvPr>
            <p:ph type="body" idx="1"/>
          </p:nvPr>
        </p:nvSpPr>
        <p:spPr/>
        <p:txBody>
          <a:bodyPr/>
          <a:lstStyle/>
          <a:p>
            <a:r>
              <a:rPr lang="en-US" dirty="0"/>
              <a:t>This corresponds to Section 4 in the whitepaper.  Both MIL and auto have realized comms is the key to enabling SDV and what drove AUTOSAR Advanced Platform. </a:t>
            </a:r>
          </a:p>
        </p:txBody>
      </p:sp>
    </p:spTree>
    <p:extLst>
      <p:ext uri="{BB962C8B-B14F-4D97-AF65-F5344CB8AC3E}">
        <p14:creationId xmlns:p14="http://schemas.microsoft.com/office/powerpoint/2010/main" val="31676430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046F4-87D4-3904-8624-588403BA3B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790599-A76F-621F-61DE-2E0802F41741}"/>
              </a:ext>
            </a:extLst>
          </p:cNvPr>
          <p:cNvSpPr>
            <a:spLocks noGrp="1" noRot="1" noChangeAspect="1"/>
          </p:cNvSpPr>
          <p:nvPr>
            <p:ph type="sldImg"/>
          </p:nvPr>
        </p:nvSpPr>
        <p:spPr>
          <a:xfrm>
            <a:off x="381000" y="685800"/>
            <a:ext cx="6096000" cy="3429000"/>
          </a:xfrm>
        </p:spPr>
        <p:txBody>
          <a:bodyPr/>
          <a:lstStyle/>
          <a:p>
            <a:endParaRPr lang="en-US" dirty="0"/>
          </a:p>
        </p:txBody>
      </p:sp>
      <p:sp>
        <p:nvSpPr>
          <p:cNvPr id="3" name="Notes Placeholder 2">
            <a:extLst>
              <a:ext uri="{FF2B5EF4-FFF2-40B4-BE49-F238E27FC236}">
                <a16:creationId xmlns:a16="http://schemas.microsoft.com/office/drawing/2014/main" id="{FC3AC554-C849-FF76-0482-A05E1DE8F671}"/>
              </a:ext>
            </a:extLst>
          </p:cNvPr>
          <p:cNvSpPr>
            <a:spLocks noGrp="1"/>
          </p:cNvSpPr>
          <p:nvPr>
            <p:ph type="body" idx="1"/>
          </p:nvPr>
        </p:nvSpPr>
        <p:spPr/>
        <p:txBody>
          <a:bodyPr/>
          <a:lstStyle/>
          <a:p>
            <a:r>
              <a:rPr lang="en-US" sz="2400" dirty="0">
                <a:latin typeface="Arial" panose="020B0604020202020204" pitchFamily="34" charset="0"/>
                <a:cs typeface="Arial" panose="020B0604020202020204" pitchFamily="34" charset="0"/>
              </a:rPr>
              <a:t>boundaries (such as Unclassified vs. Classified enclaves, or Tactical vs. Vehicle Control domains).   When it comes to security, more is better, and seen through different eyes.</a:t>
            </a:r>
            <a:endParaRPr lang="en-US" dirty="0"/>
          </a:p>
        </p:txBody>
      </p:sp>
    </p:spTree>
    <p:extLst>
      <p:ext uri="{BB962C8B-B14F-4D97-AF65-F5344CB8AC3E}">
        <p14:creationId xmlns:p14="http://schemas.microsoft.com/office/powerpoint/2010/main" val="42306770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063ED-0F44-F4CC-0685-21240E97E2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DDE971-CA33-C248-A309-3EDE58DB821F}"/>
              </a:ext>
            </a:extLst>
          </p:cNvPr>
          <p:cNvSpPr>
            <a:spLocks noGrp="1" noRot="1" noChangeAspect="1"/>
          </p:cNvSpPr>
          <p:nvPr>
            <p:ph type="sldImg"/>
          </p:nvPr>
        </p:nvSpPr>
        <p:spPr>
          <a:xfrm>
            <a:off x="381000" y="685800"/>
            <a:ext cx="6096000" cy="3429000"/>
          </a:xfrm>
        </p:spPr>
        <p:txBody>
          <a:bodyPr/>
          <a:lstStyle/>
          <a:p>
            <a:endParaRPr lang="en-US" dirty="0"/>
          </a:p>
        </p:txBody>
      </p:sp>
      <p:sp>
        <p:nvSpPr>
          <p:cNvPr id="3" name="Notes Placeholder 2">
            <a:extLst>
              <a:ext uri="{FF2B5EF4-FFF2-40B4-BE49-F238E27FC236}">
                <a16:creationId xmlns:a16="http://schemas.microsoft.com/office/drawing/2014/main" id="{40F4992A-8409-87F5-C4B0-898ADF03C93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588280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ED1C1D-DD3A-092C-DC4B-E0CC263ED6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E3E288-6E7A-A881-5D6C-A44DD7570511}"/>
              </a:ext>
            </a:extLst>
          </p:cNvPr>
          <p:cNvSpPr>
            <a:spLocks noGrp="1" noRot="1" noChangeAspect="1"/>
          </p:cNvSpPr>
          <p:nvPr>
            <p:ph type="sldImg"/>
          </p:nvPr>
        </p:nvSpPr>
        <p:spPr>
          <a:xfrm>
            <a:off x="381000" y="685800"/>
            <a:ext cx="6096000" cy="3429000"/>
          </a:xfrm>
        </p:spPr>
        <p:txBody>
          <a:bodyPr/>
          <a:lstStyle/>
          <a:p>
            <a:endParaRPr lang="en-US" dirty="0"/>
          </a:p>
        </p:txBody>
      </p:sp>
      <p:sp>
        <p:nvSpPr>
          <p:cNvPr id="3" name="Notes Placeholder 2">
            <a:extLst>
              <a:ext uri="{FF2B5EF4-FFF2-40B4-BE49-F238E27FC236}">
                <a16:creationId xmlns:a16="http://schemas.microsoft.com/office/drawing/2014/main" id="{82E28451-3095-0A6B-95C7-ABD4001CA84A}"/>
              </a:ext>
            </a:extLst>
          </p:cNvPr>
          <p:cNvSpPr>
            <a:spLocks noGrp="1"/>
          </p:cNvSpPr>
          <p:nvPr>
            <p:ph type="body" idx="1"/>
          </p:nvPr>
        </p:nvSpPr>
        <p:spPr/>
        <p:txBody>
          <a:bodyPr/>
          <a:lstStyle/>
          <a:p>
            <a:r>
              <a:rPr lang="en-US" dirty="0"/>
              <a:t>Once the architecture + Comms are laid out and all tasks are defined, let’s discuss functional safety – how to execute those tasks safely.  Together, the standards complement each other in a powerful way</a:t>
            </a:r>
          </a:p>
        </p:txBody>
      </p:sp>
    </p:spTree>
    <p:extLst>
      <p:ext uri="{BB962C8B-B14F-4D97-AF65-F5344CB8AC3E}">
        <p14:creationId xmlns:p14="http://schemas.microsoft.com/office/powerpoint/2010/main" val="32290414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A841A3-251F-2F34-408A-174550C51D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5E67BB-5CBD-3F0A-6ABC-7E628CDF4EED}"/>
              </a:ext>
            </a:extLst>
          </p:cNvPr>
          <p:cNvSpPr>
            <a:spLocks noGrp="1" noRot="1" noChangeAspect="1"/>
          </p:cNvSpPr>
          <p:nvPr>
            <p:ph type="sldImg"/>
          </p:nvPr>
        </p:nvSpPr>
        <p:spPr>
          <a:xfrm>
            <a:off x="381000" y="685800"/>
            <a:ext cx="6096000" cy="3429000"/>
          </a:xfrm>
        </p:spPr>
        <p:txBody>
          <a:bodyPr/>
          <a:lstStyle/>
          <a:p>
            <a:endParaRPr lang="en-US" dirty="0"/>
          </a:p>
        </p:txBody>
      </p:sp>
      <p:sp>
        <p:nvSpPr>
          <p:cNvPr id="3" name="Notes Placeholder 2">
            <a:extLst>
              <a:ext uri="{FF2B5EF4-FFF2-40B4-BE49-F238E27FC236}">
                <a16:creationId xmlns:a16="http://schemas.microsoft.com/office/drawing/2014/main" id="{D22FCDA5-5B30-6956-A8C0-D4773654C679}"/>
              </a:ext>
            </a:extLst>
          </p:cNvPr>
          <p:cNvSpPr>
            <a:spLocks noGrp="1"/>
          </p:cNvSpPr>
          <p:nvPr>
            <p:ph type="body" idx="1"/>
          </p:nvPr>
        </p:nvSpPr>
        <p:spPr/>
        <p:txBody>
          <a:bodyPr/>
          <a:lstStyle/>
          <a:p>
            <a:r>
              <a:rPr lang="en-US" dirty="0"/>
              <a:t>The lower right side of the V.  The ability to share and reuse high fidelity plant models is paramount to continuously modernize military GV software.</a:t>
            </a:r>
          </a:p>
        </p:txBody>
      </p:sp>
    </p:spTree>
    <p:extLst>
      <p:ext uri="{BB962C8B-B14F-4D97-AF65-F5344CB8AC3E}">
        <p14:creationId xmlns:p14="http://schemas.microsoft.com/office/powerpoint/2010/main" val="38270598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245732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r>
              <a:rPr lang="en-US" dirty="0"/>
              <a:t>Have to mention the XM30 – the crown jewel of MOSA pioneering digital twins as the automotive industry embraces software defined vehicles</a:t>
            </a:r>
          </a:p>
          <a:p>
            <a:endParaRPr lang="en-US" dirty="0"/>
          </a:p>
        </p:txBody>
      </p:sp>
    </p:spTree>
    <p:extLst>
      <p:ext uri="{BB962C8B-B14F-4D97-AF65-F5344CB8AC3E}">
        <p14:creationId xmlns:p14="http://schemas.microsoft.com/office/powerpoint/2010/main" val="4062076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r>
              <a:rPr lang="en-US" dirty="0"/>
              <a:t>A mid 90’s luxury car might have 1,000,000 lines of code but not all of it is Critical.  An Abrams M1A2 upgrade might have 500,000 lines of code and it all counts.  Today, the same luxury car is about 100,000,000 lines of code while a Military UGV might have 20-30,000,000 lines.</a:t>
            </a:r>
          </a:p>
        </p:txBody>
      </p:sp>
    </p:spTree>
    <p:extLst>
      <p:ext uri="{BB962C8B-B14F-4D97-AF65-F5344CB8AC3E}">
        <p14:creationId xmlns:p14="http://schemas.microsoft.com/office/powerpoint/2010/main" val="2364349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r>
              <a:rPr lang="en-US" dirty="0"/>
              <a:t>Legacy code is a polite word for stale rotten and broken software. In the 2020’s DoD realized it couldn’t pull it off without help from the outside.  My research into “how can we provide our software development and validation services to the Military” turned up some interesting documentation.  I interpreted this as an invitation to investigate further.  Can the automotive industry contribute to these goals?</a:t>
            </a:r>
          </a:p>
        </p:txBody>
      </p:sp>
    </p:spTree>
    <p:extLst>
      <p:ext uri="{BB962C8B-B14F-4D97-AF65-F5344CB8AC3E}">
        <p14:creationId xmlns:p14="http://schemas.microsoft.com/office/powerpoint/2010/main" val="386257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C1D0E-D4BD-6065-0832-AC72B5B3DA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0B3570-C3E7-FADB-D06D-710EF004B0D4}"/>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B958861A-3BFD-3E4E-4EA1-D5BEF7EE6AFE}"/>
              </a:ext>
            </a:extLst>
          </p:cNvPr>
          <p:cNvSpPr>
            <a:spLocks noGrp="1"/>
          </p:cNvSpPr>
          <p:nvPr>
            <p:ph type="body" idx="1"/>
          </p:nvPr>
        </p:nvSpPr>
        <p:spPr/>
        <p:txBody>
          <a:bodyPr/>
          <a:lstStyle/>
          <a:p>
            <a:r>
              <a:rPr lang="en-US" dirty="0"/>
              <a:t>If the domestic automotive business could only modernize software every decade or so we’d be in big trouble.  Fortunately, updating software is routine and is enabled by these 6 areas, often described through the V-model.  Picture each item as a Venn diagram.  Some practices intersect but domestic auto may cover some additional useful practices, same for the military.  Potentially both industries can benefit.</a:t>
            </a:r>
          </a:p>
        </p:txBody>
      </p:sp>
    </p:spTree>
    <p:extLst>
      <p:ext uri="{BB962C8B-B14F-4D97-AF65-F5344CB8AC3E}">
        <p14:creationId xmlns:p14="http://schemas.microsoft.com/office/powerpoint/2010/main" val="42605438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r>
              <a:rPr lang="en-US" dirty="0"/>
              <a:t>It is the discipline and thoroughness required by the automotive industry software lifecycle model that facilitates development of new software and yearly security updates.  This model works for new software or for software updates, short or very long vehicle controls lifecycles.</a:t>
            </a:r>
          </a:p>
        </p:txBody>
      </p:sp>
    </p:spTree>
    <p:extLst>
      <p:ext uri="{BB962C8B-B14F-4D97-AF65-F5344CB8AC3E}">
        <p14:creationId xmlns:p14="http://schemas.microsoft.com/office/powerpoint/2010/main" val="35376465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6A637-B8D0-9E57-9AC4-E37628704C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12256B-DEC9-69B1-22D5-2AA1EFF78582}"/>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06AD39C1-5801-3AD6-B30C-BE4132BD642D}"/>
              </a:ext>
            </a:extLst>
          </p:cNvPr>
          <p:cNvSpPr>
            <a:spLocks noGrp="1"/>
          </p:cNvSpPr>
          <p:nvPr>
            <p:ph type="body" idx="1"/>
          </p:nvPr>
        </p:nvSpPr>
        <p:spPr/>
        <p:txBody>
          <a:bodyPr/>
          <a:lstStyle/>
          <a:p>
            <a:r>
              <a:rPr lang="en-US" dirty="0"/>
              <a:t>Covering the top left of the V.  Segways to AUTOSAR.</a:t>
            </a:r>
          </a:p>
        </p:txBody>
      </p:sp>
    </p:spTree>
    <p:extLst>
      <p:ext uri="{BB962C8B-B14F-4D97-AF65-F5344CB8AC3E}">
        <p14:creationId xmlns:p14="http://schemas.microsoft.com/office/powerpoint/2010/main" val="34562464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780FA-0A39-AB95-D070-7A5B57A6B5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68470A-114F-D6B4-BCE1-9C05BCA713F4}"/>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0A06159D-9E9A-8B47-915E-8AB31784E66A}"/>
              </a:ext>
            </a:extLst>
          </p:cNvPr>
          <p:cNvSpPr>
            <a:spLocks noGrp="1"/>
          </p:cNvSpPr>
          <p:nvPr>
            <p:ph type="body" idx="1"/>
          </p:nvPr>
        </p:nvSpPr>
        <p:spPr/>
        <p:txBody>
          <a:bodyPr/>
          <a:lstStyle/>
          <a:p>
            <a:r>
              <a:rPr lang="en-US" dirty="0"/>
              <a:t>Controls HW suppliers decided not to compete on BSW.  Works great for powertrain control, but Compute power is limited and expensive.  Problems arose with overly complex wiring harnesses for distributed hard real time controllers.  </a:t>
            </a:r>
          </a:p>
          <a:p>
            <a:endParaRPr lang="en-US" dirty="0"/>
          </a:p>
        </p:txBody>
      </p:sp>
    </p:spTree>
    <p:extLst>
      <p:ext uri="{BB962C8B-B14F-4D97-AF65-F5344CB8AC3E}">
        <p14:creationId xmlns:p14="http://schemas.microsoft.com/office/powerpoint/2010/main" val="6003312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DF7BF-42F2-D341-8B1F-D6BF9E19DE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72B42E-91B5-8A45-AB5C-A81E2E0609ED}"/>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A33BD327-80A0-9BEF-B19B-5E5A2A53E755}"/>
              </a:ext>
            </a:extLst>
          </p:cNvPr>
          <p:cNvSpPr>
            <a:spLocks noGrp="1"/>
          </p:cNvSpPr>
          <p:nvPr>
            <p:ph type="body" idx="1"/>
          </p:nvPr>
        </p:nvSpPr>
        <p:spPr/>
        <p:txBody>
          <a:bodyPr/>
          <a:lstStyle/>
          <a:p>
            <a:r>
              <a:rPr lang="en-US" dirty="0"/>
              <a:t>The lower right side of the V. SW-Component is our version of a MOSA compliant module.  Creates a software development factory greatly speeding up the development process.</a:t>
            </a:r>
          </a:p>
        </p:txBody>
      </p:sp>
    </p:spTree>
    <p:extLst>
      <p:ext uri="{BB962C8B-B14F-4D97-AF65-F5344CB8AC3E}">
        <p14:creationId xmlns:p14="http://schemas.microsoft.com/office/powerpoint/2010/main" val="23601230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F429CA-C8A6-F850-C039-F94C446FFD0E}"/>
              </a:ext>
            </a:extLst>
          </p:cNvPr>
          <p:cNvSpPr/>
          <p:nvPr userDrawn="1"/>
        </p:nvSpPr>
        <p:spPr>
          <a:xfrm>
            <a:off x="0" y="0"/>
            <a:ext cx="24384000" cy="9061938"/>
          </a:xfrm>
          <a:prstGeom prst="rect">
            <a:avLst/>
          </a:prstGeom>
          <a:solidFill>
            <a:srgbClr val="9E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mn-lt"/>
              <a:ea typeface="+mn-ea"/>
              <a:cs typeface="+mn-cs"/>
              <a:sym typeface="Helvetica Light"/>
            </a:endParaRPr>
          </a:p>
        </p:txBody>
      </p:sp>
      <p:pic>
        <p:nvPicPr>
          <p:cNvPr id="6" name="Picture 5">
            <a:extLst>
              <a:ext uri="{FF2B5EF4-FFF2-40B4-BE49-F238E27FC236}">
                <a16:creationId xmlns:a16="http://schemas.microsoft.com/office/drawing/2014/main" id="{DC88A83D-C345-E0FD-7A4E-1717B953E7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GRAVIDIENT. Unique Design Concept">
            <a:extLst>
              <a:ext uri="{FF2B5EF4-FFF2-40B4-BE49-F238E27FC236}">
                <a16:creationId xmlns:a16="http://schemas.microsoft.com/office/drawing/2014/main" id="{14F65F1F-5EB4-AAFE-8F1A-C229657193EB}"/>
              </a:ext>
            </a:extLst>
          </p:cNvPr>
          <p:cNvSpPr txBox="1"/>
          <p:nvPr userDrawn="1"/>
        </p:nvSpPr>
        <p:spPr>
          <a:xfrm>
            <a:off x="17156178" y="457200"/>
            <a:ext cx="6808722" cy="7489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Black" panose="02000000000000000000" pitchFamily="2" charset="0"/>
                <a:cs typeface="Arial" panose="020B0604020202020204" pitchFamily="34" charset="0"/>
              </a:rPr>
              <a:t>OPEN SESSION</a:t>
            </a:r>
            <a:endParaRPr lang="en-US" sz="4200" b="1" i="0" spc="200" baseline="0" dirty="0">
              <a:solidFill>
                <a:schemeClr val="bg1"/>
              </a:solidFill>
              <a:latin typeface="Arial" panose="020B0604020202020204" pitchFamily="34" charset="0"/>
              <a:ea typeface="Roboto Black"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792766489"/>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AAR">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703F9F"/>
          </a:solidFill>
          <a:ln w="12700" cap="flat">
            <a:solidFill>
              <a:schemeClr val="accent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9946341" y="457200"/>
            <a:ext cx="14003904"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rPr>
              <a:t>AUTONOMY, ARTIFICIAL </a:t>
            </a:r>
            <a:br>
              <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rPr>
              <a:t>INTELLIGENCE &amp; ROBOTICS</a:t>
            </a:r>
            <a:endPar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39ACA48D-9B51-21B0-E698-48F935FE8AEF}"/>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6">
            <a:extLst>
              <a:ext uri="{FF2B5EF4-FFF2-40B4-BE49-F238E27FC236}">
                <a16:creationId xmlns:a16="http://schemas.microsoft.com/office/drawing/2014/main" id="{F00EA06A-4471-C4BF-5DA3-E893EBE8873E}"/>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95347934"/>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4087BB-CC68-B2C6-F9AF-08EE38D35128}"/>
              </a:ext>
            </a:extLst>
          </p:cNvPr>
          <p:cNvSpPr/>
          <p:nvPr userDrawn="1"/>
        </p:nvSpPr>
        <p:spPr>
          <a:xfrm>
            <a:off x="0" y="0"/>
            <a:ext cx="24384000" cy="9061938"/>
          </a:xfrm>
          <a:prstGeom prst="rect">
            <a:avLst/>
          </a:prstGeom>
          <a:solidFill>
            <a:srgbClr val="4866B7"/>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FB2F1750-13EC-9FC8-E678-87A1751EB3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GRAVIDIENT. Unique Design Concept">
            <a:extLst>
              <a:ext uri="{FF2B5EF4-FFF2-40B4-BE49-F238E27FC236}">
                <a16:creationId xmlns:a16="http://schemas.microsoft.com/office/drawing/2014/main" id="{3CD876A4-65FA-8CA5-F196-CC2E1A32B1F7}"/>
              </a:ext>
            </a:extLst>
          </p:cNvPr>
          <p:cNvSpPr txBox="1"/>
          <p:nvPr userDrawn="1"/>
        </p:nvSpPr>
        <p:spPr>
          <a:xfrm>
            <a:off x="17147242" y="457200"/>
            <a:ext cx="6808722" cy="7489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POWER &amp; MOBILITY</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03224017"/>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ower &amp; Mobility">
    <p:bg>
      <p:bgPr>
        <a:gradFill flip="none" rotWithShape="1">
          <a:gsLst>
            <a:gs pos="200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2D4682"/>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7147242" y="457200"/>
            <a:ext cx="6808722" cy="7489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4867B7"/>
                </a:solidFill>
                <a:latin typeface="Arial" panose="020B0604020202020204" pitchFamily="34" charset="0"/>
                <a:ea typeface="Roboto" panose="02000000000000000000" pitchFamily="2" charset="0"/>
                <a:cs typeface="Arial" panose="020B0604020202020204" pitchFamily="34" charset="0"/>
              </a:rPr>
              <a:t>POWER &amp; MOBILITY </a:t>
            </a:r>
            <a:endParaRPr lang="en-US" sz="4200" b="1" i="0" spc="200" baseline="0" dirty="0">
              <a:solidFill>
                <a:srgbClr val="4867B7"/>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BEF8C8C5-048F-F599-DC11-22FC705AAA4D}"/>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6">
            <a:extLst>
              <a:ext uri="{FF2B5EF4-FFF2-40B4-BE49-F238E27FC236}">
                <a16:creationId xmlns:a16="http://schemas.microsoft.com/office/drawing/2014/main" id="{1AA9B597-F2B4-4519-5FB1-A4342243F67B}"/>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18816401"/>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9D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7156178" y="457200"/>
            <a:ext cx="6808722" cy="7489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9D814A"/>
                </a:solidFill>
                <a:latin typeface="Arial" panose="020B0604020202020204" pitchFamily="34" charset="0"/>
                <a:ea typeface="Roboto Black" panose="02000000000000000000" pitchFamily="2" charset="0"/>
                <a:cs typeface="Arial" panose="020B0604020202020204" pitchFamily="34" charset="0"/>
              </a:rPr>
              <a:t>OPEN SESSION</a:t>
            </a:r>
            <a:endParaRPr lang="en-US" sz="4200" b="1" i="0" spc="200" baseline="0" dirty="0">
              <a:solidFill>
                <a:srgbClr val="9D814A"/>
              </a:solidFill>
              <a:latin typeface="Arial" panose="020B0604020202020204" pitchFamily="34" charset="0"/>
              <a:ea typeface="Roboto Black"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37078162"/>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A81EB9-8D0C-7827-F4FE-02B0A0F34797}"/>
              </a:ext>
            </a:extLst>
          </p:cNvPr>
          <p:cNvSpPr/>
          <p:nvPr userDrawn="1"/>
        </p:nvSpPr>
        <p:spPr>
          <a:xfrm>
            <a:off x="0" y="0"/>
            <a:ext cx="24384000" cy="9061938"/>
          </a:xfrm>
          <a:prstGeom prst="rect">
            <a:avLst/>
          </a:prstGeom>
          <a:solidFill>
            <a:srgbClr val="41B65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EF3F9CAD-E4AA-339F-7640-E570370921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GRAVIDIENT. Unique Design Concept">
            <a:extLst>
              <a:ext uri="{FF2B5EF4-FFF2-40B4-BE49-F238E27FC236}">
                <a16:creationId xmlns:a16="http://schemas.microsoft.com/office/drawing/2014/main" id="{571C7AA2-A7B9-AE44-6AD2-340E30CD70A7}"/>
              </a:ext>
            </a:extLst>
          </p:cNvPr>
          <p:cNvSpPr txBox="1"/>
          <p:nvPr userDrawn="1"/>
        </p:nvSpPr>
        <p:spPr>
          <a:xfrm>
            <a:off x="12299750" y="457200"/>
            <a:ext cx="11665150"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MODELING, SIMULATION,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PROTOTYPING &amp; VALIDATION </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166029909"/>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Modeling, Simulation, Prototyping, And Validation">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40B55E"/>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2299750" y="457200"/>
            <a:ext cx="11665150"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rPr>
              <a:t>MODELING, SIMULATION, </a:t>
            </a:r>
            <a:br>
              <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rPr>
              <a:t>PROTOTYPING &amp; VALIDATION </a:t>
            </a:r>
            <a:endPar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4" name="Text Placeholder 19">
            <a:extLst>
              <a:ext uri="{FF2B5EF4-FFF2-40B4-BE49-F238E27FC236}">
                <a16:creationId xmlns:a16="http://schemas.microsoft.com/office/drawing/2014/main" id="{884056AB-A195-7B97-1DB7-0080C6207F6B}"/>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6">
            <a:extLst>
              <a:ext uri="{FF2B5EF4-FFF2-40B4-BE49-F238E27FC236}">
                <a16:creationId xmlns:a16="http://schemas.microsoft.com/office/drawing/2014/main" id="{366353BA-685C-1764-7AB8-C5D1E3688A87}"/>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59730112"/>
      </p:ext>
    </p:extLst>
  </p:cSld>
  <p:clrMapOvr>
    <a:masterClrMapping/>
  </p:clrMapOvr>
  <p:transition spd="med"/>
  <p:extLst>
    <p:ext uri="{DCECCB84-F9BA-43D5-87BE-67443E8EF086}">
      <p15:sldGuideLst xmlns:p15="http://schemas.microsoft.com/office/powerpoint/2012/main">
        <p15:guide id="1" pos="1248">
          <p15:clr>
            <a:srgbClr val="FBAE40"/>
          </p15:clr>
        </p15:guide>
        <p15:guide id="2" orient="horz" pos="4320" userDrawn="1">
          <p15:clr>
            <a:srgbClr val="FBAE40"/>
          </p15:clr>
        </p15:guide>
        <p15:guide id="3" orient="horz" pos="4420" userDrawn="1">
          <p15:clr>
            <a:srgbClr val="FBAE40"/>
          </p15:clr>
        </p15:guide>
        <p15:guide id="4" pos="1509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D8A540-3651-B19D-B70C-B8E07C6F6A46}"/>
              </a:ext>
            </a:extLst>
          </p:cNvPr>
          <p:cNvSpPr/>
          <p:nvPr userDrawn="1"/>
        </p:nvSpPr>
        <p:spPr>
          <a:xfrm>
            <a:off x="0" y="0"/>
            <a:ext cx="24384000" cy="9061938"/>
          </a:xfrm>
          <a:prstGeom prst="rect">
            <a:avLst/>
          </a:prstGeom>
          <a:solidFill>
            <a:srgbClr val="03BAF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9C86D2EF-751A-09A1-9EB0-360C9DBE352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GRAVIDIENT. Unique Design Concept">
            <a:extLst>
              <a:ext uri="{FF2B5EF4-FFF2-40B4-BE49-F238E27FC236}">
                <a16:creationId xmlns:a16="http://schemas.microsoft.com/office/drawing/2014/main" id="{A9821B38-A98C-AF60-9B04-D4DE5F3EFCC4}"/>
              </a:ext>
            </a:extLst>
          </p:cNvPr>
          <p:cNvSpPr txBox="1"/>
          <p:nvPr userDrawn="1"/>
        </p:nvSpPr>
        <p:spPr>
          <a:xfrm>
            <a:off x="15130873" y="457200"/>
            <a:ext cx="8834027"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MODULAR OPEN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SYSTEMS APPROACH</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3820007626"/>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Modular Open Systems Approach">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05BAF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5130873" y="457200"/>
            <a:ext cx="8834027"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rPr>
              <a:t>MODULAR OPEN </a:t>
            </a:r>
            <a:br>
              <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rPr>
              <a:t>SYSTEMS APPROACH</a:t>
            </a:r>
            <a:endPar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 y="11815021"/>
            <a:ext cx="24383960" cy="1900977"/>
          </a:xfrm>
          <a:prstGeom prst="rect">
            <a:avLst/>
          </a:prstGeom>
        </p:spPr>
      </p:pic>
      <p:sp>
        <p:nvSpPr>
          <p:cNvPr id="5" name="Text Placeholder 19">
            <a:extLst>
              <a:ext uri="{FF2B5EF4-FFF2-40B4-BE49-F238E27FC236}">
                <a16:creationId xmlns:a16="http://schemas.microsoft.com/office/drawing/2014/main" id="{B6941ECB-4D66-10B0-861E-74C8F68BBE4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6">
            <a:extLst>
              <a:ext uri="{FF2B5EF4-FFF2-40B4-BE49-F238E27FC236}">
                <a16:creationId xmlns:a16="http://schemas.microsoft.com/office/drawing/2014/main" id="{DECEB30D-B1FF-DDB3-AE95-8BC25EB262A8}"/>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41150734"/>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1E98E0-E381-1F5B-620B-ADDEC483FA9F}"/>
              </a:ext>
            </a:extLst>
          </p:cNvPr>
          <p:cNvSpPr/>
          <p:nvPr userDrawn="1"/>
        </p:nvSpPr>
        <p:spPr>
          <a:xfrm>
            <a:off x="0" y="0"/>
            <a:ext cx="24384000" cy="9061938"/>
          </a:xfrm>
          <a:prstGeom prst="rect">
            <a:avLst/>
          </a:prstGeom>
          <a:solidFill>
            <a:srgbClr val="AD2B2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0FBAE1DA-4408-6C9D-D30A-03CC81863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GRAVIDIENT. Unique Design Concept">
            <a:extLst>
              <a:ext uri="{FF2B5EF4-FFF2-40B4-BE49-F238E27FC236}">
                <a16:creationId xmlns:a16="http://schemas.microsoft.com/office/drawing/2014/main" id="{5E4DE708-A109-0E54-DA3E-E1DFFE972D1A}"/>
              </a:ext>
            </a:extLst>
          </p:cNvPr>
          <p:cNvSpPr txBox="1"/>
          <p:nvPr userDrawn="1"/>
        </p:nvSpPr>
        <p:spPr>
          <a:xfrm>
            <a:off x="11260791" y="457200"/>
            <a:ext cx="12702643"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DIGITAL ENGINEERING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 SYSTEMS ENGINEERING</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2925398143"/>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igital Engineering / Systems Engineering">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AD2B2B"/>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1260791" y="457200"/>
            <a:ext cx="12702643"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rPr>
              <a:t>DIGITAL ENGINEERING </a:t>
            </a:r>
            <a:br>
              <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rPr>
              <a:t>/ SYSTEMS ENGINEERING</a:t>
            </a:r>
            <a:endPar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6" name="Text Placeholder 19">
            <a:extLst>
              <a:ext uri="{FF2B5EF4-FFF2-40B4-BE49-F238E27FC236}">
                <a16:creationId xmlns:a16="http://schemas.microsoft.com/office/drawing/2014/main" id="{EC3CDF50-CCF9-37DA-D180-3CF46A90F96A}"/>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E9DD6B23-DC1B-27B3-6A9F-65354F74BF7D}"/>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41984601"/>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495AA7B-B024-45EB-7C52-4FA6B4EEF6E8}"/>
              </a:ext>
            </a:extLst>
          </p:cNvPr>
          <p:cNvSpPr/>
          <p:nvPr userDrawn="1"/>
        </p:nvSpPr>
        <p:spPr>
          <a:xfrm>
            <a:off x="0" y="0"/>
            <a:ext cx="24384000" cy="9061938"/>
          </a:xfrm>
          <a:prstGeom prst="rect">
            <a:avLst/>
          </a:prstGeom>
          <a:solidFill>
            <a:srgbClr val="703FA0"/>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32EF4AAB-0803-BC35-07F2-EBF42A93138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24383999"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GRAVIDIENT. Unique Design Concept">
            <a:extLst>
              <a:ext uri="{FF2B5EF4-FFF2-40B4-BE49-F238E27FC236}">
                <a16:creationId xmlns:a16="http://schemas.microsoft.com/office/drawing/2014/main" id="{429B97DB-C9DA-9168-2AF2-6713765492E7}"/>
              </a:ext>
            </a:extLst>
          </p:cNvPr>
          <p:cNvSpPr txBox="1"/>
          <p:nvPr userDrawn="1"/>
        </p:nvSpPr>
        <p:spPr>
          <a:xfrm>
            <a:off x="9946341" y="457200"/>
            <a:ext cx="14003904" cy="1395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AUTONOMY, ARTIFICIAL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INTELLIGENCE &amp; ROBOTICS</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373850691"/>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22328"/>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9" r:id="rId1"/>
    <p:sldLayoutId id="2147483703" r:id="rId2"/>
    <p:sldLayoutId id="2147483710" r:id="rId3"/>
    <p:sldLayoutId id="2147483704" r:id="rId4"/>
    <p:sldLayoutId id="2147483711" r:id="rId5"/>
    <p:sldLayoutId id="2147483705" r:id="rId6"/>
    <p:sldLayoutId id="2147483712" r:id="rId7"/>
    <p:sldLayoutId id="2147483706" r:id="rId8"/>
    <p:sldLayoutId id="2147483713" r:id="rId9"/>
    <p:sldLayoutId id="2147483707" r:id="rId10"/>
    <p:sldLayoutId id="2147483714" r:id="rId11"/>
    <p:sldLayoutId id="2147483708" r:id="rId12"/>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9pPr>
    </p:titleStyle>
    <p:body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p:bodyStyle>
    <p:other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hyperlink" Target="https://www.autosar.or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hyperlink" Target="https://www.autosar.org/"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hyperlink" Target="https://vda-qmc.de/en/automotive-spice/"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hyperlink" Target="https://istqb.org/"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hyperlink" Target="https://www.mathworks.com/"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mailto:operations@westernlabs.com" TargetMode="External"/><Relationship Id="rId2" Type="http://schemas.openxmlformats.org/officeDocument/2006/relationships/hyperlink" Target="https://westernlabs.com/" TargetMode="Externa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hyperlink" Target="https://teamlynx-xm30.com/" TargetMode="Externa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www.3ds.com/products/catia/autosar-builder"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hyperlink" Target="https://www.renesas.com/en/products/automotive-products/autosar/autosar-layered-architecture" TargetMode="Externa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hyperlink" Target="https://www.mathwork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E42BE95-5EC2-3E6C-0BEB-73B0467BF2AE}"/>
              </a:ext>
            </a:extLst>
          </p:cNvPr>
          <p:cNvSpPr>
            <a:spLocks noGrp="1"/>
          </p:cNvSpPr>
          <p:nvPr>
            <p:ph type="body" sz="quarter" idx="10"/>
          </p:nvPr>
        </p:nvSpPr>
        <p:spPr>
          <a:xfrm>
            <a:off x="813823" y="8003784"/>
            <a:ext cx="9350903" cy="1857156"/>
          </a:xfrm>
        </p:spPr>
        <p:txBody>
          <a:bodyPr/>
          <a:lstStyle/>
          <a:p>
            <a:r>
              <a:rPr lang="en-US" dirty="0"/>
              <a:t>Douglas Priemer, Vice President</a:t>
            </a:r>
          </a:p>
          <a:p>
            <a:r>
              <a:rPr lang="en-US" dirty="0"/>
              <a:t>Karl Sime, Sr Consulting Engr</a:t>
            </a:r>
          </a:p>
          <a:p>
            <a:r>
              <a:rPr lang="en-US" dirty="0"/>
              <a:t>Western Labs, LLC</a:t>
            </a:r>
          </a:p>
          <a:p>
            <a:r>
              <a:rPr lang="en-US" dirty="0"/>
              <a:t>50W Big Beaver Rd Ste 400</a:t>
            </a:r>
          </a:p>
          <a:p>
            <a:r>
              <a:rPr lang="en-US" dirty="0"/>
              <a:t>Troy, MI 48084</a:t>
            </a:r>
          </a:p>
        </p:txBody>
      </p:sp>
      <p:sp>
        <p:nvSpPr>
          <p:cNvPr id="3" name="Text Placeholder 2">
            <a:extLst>
              <a:ext uri="{FF2B5EF4-FFF2-40B4-BE49-F238E27FC236}">
                <a16:creationId xmlns:a16="http://schemas.microsoft.com/office/drawing/2014/main" id="{6B1B05AC-4963-96C3-0AEA-6B6DF1EACA1C}"/>
              </a:ext>
            </a:extLst>
          </p:cNvPr>
          <p:cNvSpPr>
            <a:spLocks noGrp="1"/>
          </p:cNvSpPr>
          <p:nvPr>
            <p:ph type="body" sz="quarter" idx="11"/>
          </p:nvPr>
        </p:nvSpPr>
        <p:spPr>
          <a:xfrm>
            <a:off x="653095" y="911641"/>
            <a:ext cx="16763036" cy="1857155"/>
          </a:xfrm>
        </p:spPr>
        <p:txBody>
          <a:bodyPr/>
          <a:lstStyle/>
          <a:p>
            <a:r>
              <a:rPr lang="en-US" sz="6600" dirty="0"/>
              <a:t>LEVERAGING DOMESTIC AUTOMOTIVE SOFTWARE DEVELOPMENT BEST PRACTICES FOR MOSA AND GCIA/VICTORY IMPLEMENTATION</a:t>
            </a:r>
          </a:p>
        </p:txBody>
      </p:sp>
    </p:spTree>
    <p:extLst>
      <p:ext uri="{BB962C8B-B14F-4D97-AF65-F5344CB8AC3E}">
        <p14:creationId xmlns:p14="http://schemas.microsoft.com/office/powerpoint/2010/main" val="401194959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68EC2-196C-B553-2E60-D891E88CF11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2A593F1-E45C-259A-706A-12168DDBD84A}"/>
              </a:ext>
            </a:extLst>
          </p:cNvPr>
          <p:cNvSpPr>
            <a:spLocks noGrp="1"/>
          </p:cNvSpPr>
          <p:nvPr>
            <p:ph type="body" sz="quarter" idx="11"/>
          </p:nvPr>
        </p:nvSpPr>
        <p:spPr>
          <a:xfrm>
            <a:off x="467833" y="238931"/>
            <a:ext cx="17331069" cy="1857155"/>
          </a:xfrm>
        </p:spPr>
        <p:txBody>
          <a:bodyPr/>
          <a:lstStyle/>
          <a:p>
            <a:r>
              <a:rPr lang="en-US" dirty="0"/>
              <a:t>AUTOSAR – Adaptive Platform (AP)</a:t>
            </a:r>
          </a:p>
        </p:txBody>
      </p:sp>
      <p:pic>
        <p:nvPicPr>
          <p:cNvPr id="3" name="Picture 2">
            <a:extLst>
              <a:ext uri="{FF2B5EF4-FFF2-40B4-BE49-F238E27FC236}">
                <a16:creationId xmlns:a16="http://schemas.microsoft.com/office/drawing/2014/main" id="{2F16C5A4-A55D-B305-4EB4-07630599F8D5}"/>
              </a:ext>
            </a:extLst>
          </p:cNvPr>
          <p:cNvPicPr>
            <a:picLocks noChangeAspect="1"/>
          </p:cNvPicPr>
          <p:nvPr/>
        </p:nvPicPr>
        <p:blipFill>
          <a:blip r:embed="rId3"/>
          <a:srcRect t="10084"/>
          <a:stretch>
            <a:fillRect/>
          </a:stretch>
        </p:blipFill>
        <p:spPr>
          <a:xfrm>
            <a:off x="467833" y="2096086"/>
            <a:ext cx="23034445" cy="10409274"/>
          </a:xfrm>
          <a:prstGeom prst="rect">
            <a:avLst/>
          </a:prstGeom>
        </p:spPr>
      </p:pic>
      <p:sp>
        <p:nvSpPr>
          <p:cNvPr id="9" name="TextBox 8">
            <a:extLst>
              <a:ext uri="{FF2B5EF4-FFF2-40B4-BE49-F238E27FC236}">
                <a16:creationId xmlns:a16="http://schemas.microsoft.com/office/drawing/2014/main" id="{9EE43406-5B09-3D65-8669-75975A86A05C}"/>
              </a:ext>
            </a:extLst>
          </p:cNvPr>
          <p:cNvSpPr txBox="1"/>
          <p:nvPr/>
        </p:nvSpPr>
        <p:spPr>
          <a:xfrm>
            <a:off x="7219036" y="9572303"/>
            <a:ext cx="1243930" cy="1333698"/>
          </a:xfrm>
          <a:prstGeom prst="rect">
            <a:avLst/>
          </a:prstGeom>
          <a:solidFill>
            <a:schemeClr val="accent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40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rPr>
              <a:t>CP </a:t>
            </a:r>
          </a:p>
          <a:p>
            <a:pPr marL="0" marR="0" indent="0" algn="l" defTabSz="825500" rtl="0" fontAlgn="auto" latinLnBrk="0" hangingPunct="0">
              <a:lnSpc>
                <a:spcPct val="100000"/>
              </a:lnSpc>
              <a:spcBef>
                <a:spcPts val="0"/>
              </a:spcBef>
              <a:spcAft>
                <a:spcPts val="0"/>
              </a:spcAft>
              <a:buClrTx/>
              <a:buSzTx/>
              <a:buFontTx/>
              <a:buNone/>
              <a:tabLst/>
            </a:pPr>
            <a:r>
              <a:rPr lang="en-US" sz="4000" b="1" dirty="0">
                <a:latin typeface="Arial" panose="020B0604020202020204" pitchFamily="34" charset="0"/>
                <a:cs typeface="Arial" panose="020B0604020202020204" pitchFamily="34" charset="0"/>
              </a:rPr>
              <a:t>2003</a:t>
            </a:r>
            <a:endParaRPr kumimoji="0" lang="en-US" sz="40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endParaRPr>
          </a:p>
        </p:txBody>
      </p:sp>
      <p:sp>
        <p:nvSpPr>
          <p:cNvPr id="11" name="TextBox 10">
            <a:extLst>
              <a:ext uri="{FF2B5EF4-FFF2-40B4-BE49-F238E27FC236}">
                <a16:creationId xmlns:a16="http://schemas.microsoft.com/office/drawing/2014/main" id="{7F67B886-504A-C973-C07E-452E1814F543}"/>
              </a:ext>
            </a:extLst>
          </p:cNvPr>
          <p:cNvSpPr txBox="1"/>
          <p:nvPr/>
        </p:nvSpPr>
        <p:spPr>
          <a:xfrm>
            <a:off x="13499521" y="7300723"/>
            <a:ext cx="1243930" cy="1333698"/>
          </a:xfrm>
          <a:prstGeom prst="rect">
            <a:avLst/>
          </a:prstGeom>
          <a:solidFill>
            <a:schemeClr val="accent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40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rPr>
              <a:t>AP </a:t>
            </a:r>
          </a:p>
          <a:p>
            <a:pPr marL="0" marR="0" indent="0" algn="l" defTabSz="825500" rtl="0" fontAlgn="auto" latinLnBrk="0" hangingPunct="0">
              <a:lnSpc>
                <a:spcPct val="100000"/>
              </a:lnSpc>
              <a:spcBef>
                <a:spcPts val="0"/>
              </a:spcBef>
              <a:spcAft>
                <a:spcPts val="0"/>
              </a:spcAft>
              <a:buClrTx/>
              <a:buSzTx/>
              <a:buFontTx/>
              <a:buNone/>
              <a:tabLst/>
            </a:pPr>
            <a:r>
              <a:rPr lang="en-US" sz="4000" b="1" dirty="0">
                <a:latin typeface="Arial" panose="020B0604020202020204" pitchFamily="34" charset="0"/>
                <a:cs typeface="Arial" panose="020B0604020202020204" pitchFamily="34" charset="0"/>
              </a:rPr>
              <a:t>2017</a:t>
            </a:r>
            <a:endParaRPr kumimoji="0" lang="en-US" sz="40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endParaRPr>
          </a:p>
        </p:txBody>
      </p:sp>
      <p:sp>
        <p:nvSpPr>
          <p:cNvPr id="12" name="Text Placeholder 3">
            <a:extLst>
              <a:ext uri="{FF2B5EF4-FFF2-40B4-BE49-F238E27FC236}">
                <a16:creationId xmlns:a16="http://schemas.microsoft.com/office/drawing/2014/main" id="{582472E3-3AB5-3DF5-0533-CEF4454F181B}"/>
              </a:ext>
            </a:extLst>
          </p:cNvPr>
          <p:cNvSpPr txBox="1">
            <a:spLocks/>
          </p:cNvSpPr>
          <p:nvPr/>
        </p:nvSpPr>
        <p:spPr>
          <a:xfrm>
            <a:off x="908504" y="1503432"/>
            <a:ext cx="10456182" cy="312716"/>
          </a:xfrm>
          <a:prstGeom prst="rect">
            <a:avLst/>
          </a:prstGeom>
        </p:spPr>
        <p:txBody>
          <a:bodyPr>
            <a:noAutofit/>
          </a:bodyPr>
          <a:lst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algn="l" hangingPunct="1"/>
            <a:r>
              <a:rPr lang="en-US" sz="2800" dirty="0">
                <a:latin typeface="Arial" panose="020B0604020202020204" pitchFamily="34" charset="0"/>
                <a:cs typeface="Arial" panose="020B0604020202020204" pitchFamily="34" charset="0"/>
              </a:rPr>
              <a:t>Source:  </a:t>
            </a:r>
            <a:r>
              <a:rPr lang="en-US" sz="2800" dirty="0">
                <a:latin typeface="Arial" panose="020B0604020202020204" pitchFamily="34" charset="0"/>
                <a:cs typeface="Arial" panose="020B0604020202020204" pitchFamily="34" charset="0"/>
                <a:hlinkClick r:id="rId4"/>
              </a:rPr>
              <a:t>https://www.autosar.org/</a:t>
            </a:r>
            <a:r>
              <a:rPr lang="en-US" sz="2800" dirty="0">
                <a:latin typeface="Arial" panose="020B0604020202020204" pitchFamily="34" charset="0"/>
                <a:cs typeface="Arial" panose="020B0604020202020204" pitchFamily="34" charset="0"/>
              </a:rPr>
              <a:t> click on Latest Release </a:t>
            </a:r>
          </a:p>
        </p:txBody>
      </p:sp>
    </p:spTree>
    <p:extLst>
      <p:ext uri="{BB962C8B-B14F-4D97-AF65-F5344CB8AC3E}">
        <p14:creationId xmlns:p14="http://schemas.microsoft.com/office/powerpoint/2010/main" val="2429310417"/>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7BC41-CF60-54F4-CEE1-B0838228E87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DFDD82F-A128-16D8-F79B-7CCA5D063608}"/>
              </a:ext>
            </a:extLst>
          </p:cNvPr>
          <p:cNvSpPr>
            <a:spLocks noGrp="1"/>
          </p:cNvSpPr>
          <p:nvPr>
            <p:ph type="body" sz="quarter" idx="11"/>
          </p:nvPr>
        </p:nvSpPr>
        <p:spPr>
          <a:xfrm>
            <a:off x="467833" y="238931"/>
            <a:ext cx="17331069" cy="1857155"/>
          </a:xfrm>
        </p:spPr>
        <p:txBody>
          <a:bodyPr/>
          <a:lstStyle/>
          <a:p>
            <a:r>
              <a:rPr lang="en-US" dirty="0"/>
              <a:t>AUTOSAR – AP Architecture (SOA)</a:t>
            </a:r>
          </a:p>
        </p:txBody>
      </p:sp>
      <p:pic>
        <p:nvPicPr>
          <p:cNvPr id="2" name="Picture 1">
            <a:extLst>
              <a:ext uri="{FF2B5EF4-FFF2-40B4-BE49-F238E27FC236}">
                <a16:creationId xmlns:a16="http://schemas.microsoft.com/office/drawing/2014/main" id="{29390718-EA2F-AA8D-4C8D-93430E6AEE3D}"/>
              </a:ext>
            </a:extLst>
          </p:cNvPr>
          <p:cNvPicPr>
            <a:picLocks noChangeAspect="1"/>
          </p:cNvPicPr>
          <p:nvPr/>
        </p:nvPicPr>
        <p:blipFill>
          <a:blip r:embed="rId3"/>
          <a:srcRect b="5973"/>
          <a:stretch>
            <a:fillRect/>
          </a:stretch>
        </p:blipFill>
        <p:spPr>
          <a:xfrm>
            <a:off x="0" y="1903357"/>
            <a:ext cx="20176669" cy="10876978"/>
          </a:xfrm>
          <a:prstGeom prst="rect">
            <a:avLst/>
          </a:prstGeom>
        </p:spPr>
      </p:pic>
      <p:sp>
        <p:nvSpPr>
          <p:cNvPr id="6" name="TextBox 5">
            <a:extLst>
              <a:ext uri="{FF2B5EF4-FFF2-40B4-BE49-F238E27FC236}">
                <a16:creationId xmlns:a16="http://schemas.microsoft.com/office/drawing/2014/main" id="{49AE875D-479F-F467-E0AE-43C88D71C4AB}"/>
              </a:ext>
            </a:extLst>
          </p:cNvPr>
          <p:cNvSpPr txBox="1"/>
          <p:nvPr/>
        </p:nvSpPr>
        <p:spPr>
          <a:xfrm>
            <a:off x="10249786" y="10100848"/>
            <a:ext cx="8536647" cy="872034"/>
          </a:xfrm>
          <a:prstGeom prst="rect">
            <a:avLst/>
          </a:prstGeom>
          <a:solidFill>
            <a:schemeClr val="accent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5000" b="1" i="0" u="none" strike="noStrike" cap="none" spc="0" normalizeH="0" baseline="0" dirty="0">
                <a:ln>
                  <a:noFill/>
                </a:ln>
                <a:solidFill>
                  <a:srgbClr val="000000"/>
                </a:solidFill>
                <a:effectLst/>
                <a:uFillTx/>
                <a:latin typeface="+mn-lt"/>
                <a:ea typeface="+mn-ea"/>
                <a:cs typeface="+mn-cs"/>
                <a:sym typeface="Helvetica Light"/>
              </a:rPr>
              <a:t>Virtual Machine (Over HW)</a:t>
            </a:r>
          </a:p>
        </p:txBody>
      </p:sp>
      <p:sp>
        <p:nvSpPr>
          <p:cNvPr id="8" name="TextBox 7">
            <a:extLst>
              <a:ext uri="{FF2B5EF4-FFF2-40B4-BE49-F238E27FC236}">
                <a16:creationId xmlns:a16="http://schemas.microsoft.com/office/drawing/2014/main" id="{A103D198-DC09-B4F8-8B17-E45262F1C3E3}"/>
              </a:ext>
            </a:extLst>
          </p:cNvPr>
          <p:cNvSpPr txBox="1"/>
          <p:nvPr/>
        </p:nvSpPr>
        <p:spPr>
          <a:xfrm>
            <a:off x="20414511" y="2190057"/>
            <a:ext cx="3721397" cy="9335889"/>
          </a:xfrm>
          <a:prstGeom prst="rect">
            <a:avLst/>
          </a:prstGeom>
          <a:solidFill>
            <a:schemeClr val="accent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5000" b="1" i="0" u="none" strike="noStrike" cap="none" spc="0" normalizeH="0" baseline="0" dirty="0">
                <a:ln>
                  <a:noFill/>
                </a:ln>
                <a:solidFill>
                  <a:srgbClr val="000000"/>
                </a:solidFill>
                <a:effectLst/>
                <a:uFillTx/>
                <a:latin typeface="+mn-lt"/>
                <a:ea typeface="+mn-ea"/>
                <a:cs typeface="+mn-cs"/>
                <a:sym typeface="Helvetica Light"/>
              </a:rPr>
              <a:t>Standardized</a:t>
            </a:r>
          </a:p>
          <a:p>
            <a:pPr marL="0" marR="0" indent="0" algn="l" defTabSz="825500" rtl="0" fontAlgn="auto" latinLnBrk="0" hangingPunct="0">
              <a:lnSpc>
                <a:spcPct val="100000"/>
              </a:lnSpc>
              <a:spcBef>
                <a:spcPts val="0"/>
              </a:spcBef>
              <a:spcAft>
                <a:spcPts val="0"/>
              </a:spcAft>
              <a:buClrTx/>
              <a:buSzTx/>
              <a:buFontTx/>
              <a:buNone/>
              <a:tabLst/>
            </a:pPr>
            <a:r>
              <a:rPr lang="en-US" b="1" dirty="0"/>
              <a:t>Internal </a:t>
            </a:r>
          </a:p>
          <a:p>
            <a:pPr marL="0" marR="0" indent="0" algn="l" defTabSz="825500" rtl="0" fontAlgn="auto" latinLnBrk="0" hangingPunct="0">
              <a:lnSpc>
                <a:spcPct val="100000"/>
              </a:lnSpc>
              <a:spcBef>
                <a:spcPts val="0"/>
              </a:spcBef>
              <a:spcAft>
                <a:spcPts val="0"/>
              </a:spcAft>
              <a:buClrTx/>
              <a:buSzTx/>
              <a:buFontTx/>
              <a:buNone/>
              <a:tabLst/>
            </a:pPr>
            <a:r>
              <a:rPr kumimoji="0" lang="en-US" sz="5000" b="1" i="0" u="none" strike="noStrike" cap="none" spc="0" normalizeH="0" baseline="0" dirty="0">
                <a:ln>
                  <a:noFill/>
                </a:ln>
                <a:solidFill>
                  <a:srgbClr val="000000"/>
                </a:solidFill>
                <a:effectLst/>
                <a:uFillTx/>
                <a:latin typeface="+mn-lt"/>
                <a:ea typeface="+mn-ea"/>
                <a:cs typeface="+mn-cs"/>
                <a:sym typeface="Helvetica Light"/>
              </a:rPr>
              <a:t>Services</a:t>
            </a:r>
          </a:p>
          <a:p>
            <a:pPr marL="0" marR="0" indent="0" algn="l" defTabSz="825500" rtl="0" fontAlgn="auto" latinLnBrk="0" hangingPunct="0">
              <a:lnSpc>
                <a:spcPct val="100000"/>
              </a:lnSpc>
              <a:spcBef>
                <a:spcPts val="0"/>
              </a:spcBef>
              <a:spcAft>
                <a:spcPts val="0"/>
              </a:spcAft>
              <a:buClrTx/>
              <a:buSzTx/>
              <a:buFontTx/>
              <a:buNone/>
              <a:tabLst/>
            </a:pPr>
            <a:r>
              <a:rPr lang="en-US" b="1" dirty="0"/>
              <a:t>Over Ethernet, multiple ECUs</a:t>
            </a:r>
          </a:p>
          <a:p>
            <a:pPr marL="0" marR="0" indent="0" algn="l" defTabSz="825500" rtl="0" fontAlgn="auto" latinLnBrk="0" hangingPunct="0">
              <a:lnSpc>
                <a:spcPct val="100000"/>
              </a:lnSpc>
              <a:spcBef>
                <a:spcPts val="0"/>
              </a:spcBef>
              <a:spcAft>
                <a:spcPts val="0"/>
              </a:spcAft>
              <a:buClrTx/>
              <a:buSzTx/>
              <a:buFontTx/>
              <a:buNone/>
              <a:tabLst/>
            </a:pPr>
            <a:endParaRPr lang="en-US" b="1" dirty="0"/>
          </a:p>
          <a:p>
            <a:pPr marL="0" marR="0" indent="0" algn="l" defTabSz="825500" rtl="0" fontAlgn="auto" latinLnBrk="0" hangingPunct="0">
              <a:lnSpc>
                <a:spcPct val="100000"/>
              </a:lnSpc>
              <a:spcBef>
                <a:spcPts val="0"/>
              </a:spcBef>
              <a:spcAft>
                <a:spcPts val="0"/>
              </a:spcAft>
              <a:buClrTx/>
              <a:buSzTx/>
              <a:buFontTx/>
              <a:buNone/>
              <a:tabLst/>
            </a:pPr>
            <a:r>
              <a:rPr lang="en-US" b="1" dirty="0"/>
              <a:t>KEY enabler for SW Defined Veh </a:t>
            </a:r>
          </a:p>
          <a:p>
            <a:pPr marL="0" marR="0" indent="0" algn="l" defTabSz="825500" rtl="0" fontAlgn="auto" latinLnBrk="0" hangingPunct="0">
              <a:lnSpc>
                <a:spcPct val="100000"/>
              </a:lnSpc>
              <a:spcBef>
                <a:spcPts val="0"/>
              </a:spcBef>
              <a:spcAft>
                <a:spcPts val="0"/>
              </a:spcAft>
              <a:buClrTx/>
              <a:buSzTx/>
              <a:buFontTx/>
              <a:buNone/>
              <a:tabLst/>
            </a:pPr>
            <a:r>
              <a:rPr lang="en-US" b="1" dirty="0"/>
              <a:t>(SDV)</a:t>
            </a:r>
          </a:p>
        </p:txBody>
      </p:sp>
      <p:sp>
        <p:nvSpPr>
          <p:cNvPr id="13" name="TextBox 12">
            <a:extLst>
              <a:ext uri="{FF2B5EF4-FFF2-40B4-BE49-F238E27FC236}">
                <a16:creationId xmlns:a16="http://schemas.microsoft.com/office/drawing/2014/main" id="{16D37EDA-2287-AA23-518A-87F4844BE875}"/>
              </a:ext>
            </a:extLst>
          </p:cNvPr>
          <p:cNvSpPr txBox="1"/>
          <p:nvPr/>
        </p:nvSpPr>
        <p:spPr>
          <a:xfrm>
            <a:off x="7448089" y="3179135"/>
            <a:ext cx="4970739" cy="872034"/>
          </a:xfrm>
          <a:prstGeom prst="rect">
            <a:avLst/>
          </a:prstGeom>
          <a:solidFill>
            <a:schemeClr val="accent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US" b="1" dirty="0"/>
              <a:t>Abstraction Layer</a:t>
            </a:r>
            <a:endParaRPr kumimoji="0" lang="en-US" sz="5000" b="1" i="0" u="none" strike="noStrike" cap="none" spc="0" normalizeH="0" baseline="0" dirty="0">
              <a:ln>
                <a:noFill/>
              </a:ln>
              <a:solidFill>
                <a:srgbClr val="000000"/>
              </a:solidFill>
              <a:effectLst/>
              <a:uFillTx/>
              <a:latin typeface="+mn-lt"/>
              <a:ea typeface="+mn-ea"/>
              <a:cs typeface="+mn-cs"/>
              <a:sym typeface="Helvetica Light"/>
            </a:endParaRPr>
          </a:p>
        </p:txBody>
      </p:sp>
      <p:sp>
        <p:nvSpPr>
          <p:cNvPr id="5" name="TextBox 4">
            <a:extLst>
              <a:ext uri="{FF2B5EF4-FFF2-40B4-BE49-F238E27FC236}">
                <a16:creationId xmlns:a16="http://schemas.microsoft.com/office/drawing/2014/main" id="{B7ACF779-946B-4738-747D-2E107BC4C2B8}"/>
              </a:ext>
            </a:extLst>
          </p:cNvPr>
          <p:cNvSpPr txBox="1"/>
          <p:nvPr/>
        </p:nvSpPr>
        <p:spPr>
          <a:xfrm>
            <a:off x="20093484" y="11812643"/>
            <a:ext cx="4042424"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800" dirty="0">
                <a:latin typeface="Arial" panose="020B0604020202020204" pitchFamily="34" charset="0"/>
                <a:cs typeface="Arial" panose="020B0604020202020204" pitchFamily="34" charset="0"/>
                <a:hlinkClick r:id="rId4"/>
              </a:rPr>
              <a:t>https://www.autosar.org</a:t>
            </a:r>
            <a:endParaRPr lang="en-US" dirty="0"/>
          </a:p>
        </p:txBody>
      </p:sp>
    </p:spTree>
    <p:extLst>
      <p:ext uri="{BB962C8B-B14F-4D97-AF65-F5344CB8AC3E}">
        <p14:creationId xmlns:p14="http://schemas.microsoft.com/office/powerpoint/2010/main" val="265768611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A6C96-E966-A3F5-FD45-C098ABF861C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13A360F-B42F-6E20-0D61-8C8176FF391C}"/>
              </a:ext>
            </a:extLst>
          </p:cNvPr>
          <p:cNvSpPr>
            <a:spLocks noGrp="1"/>
          </p:cNvSpPr>
          <p:nvPr>
            <p:ph type="body" sz="quarter" idx="11"/>
          </p:nvPr>
        </p:nvSpPr>
        <p:spPr>
          <a:xfrm>
            <a:off x="179293" y="238931"/>
            <a:ext cx="17176377" cy="1857155"/>
          </a:xfrm>
        </p:spPr>
        <p:txBody>
          <a:bodyPr/>
          <a:lstStyle/>
          <a:p>
            <a:r>
              <a:rPr lang="en-US" dirty="0"/>
              <a:t>Automotive Ethernet &amp; GCIA/VICTORY</a:t>
            </a:r>
          </a:p>
        </p:txBody>
      </p:sp>
      <p:graphicFrame>
        <p:nvGraphicFramePr>
          <p:cNvPr id="4" name="Table 3">
            <a:extLst>
              <a:ext uri="{FF2B5EF4-FFF2-40B4-BE49-F238E27FC236}">
                <a16:creationId xmlns:a16="http://schemas.microsoft.com/office/drawing/2014/main" id="{FCD23A25-4350-4BDC-F58C-40EB0AB3B94B}"/>
              </a:ext>
            </a:extLst>
          </p:cNvPr>
          <p:cNvGraphicFramePr>
            <a:graphicFrameLocks noGrp="1"/>
          </p:cNvGraphicFramePr>
          <p:nvPr>
            <p:extLst>
              <p:ext uri="{D42A27DB-BD31-4B8C-83A1-F6EECF244321}">
                <p14:modId xmlns:p14="http://schemas.microsoft.com/office/powerpoint/2010/main" val="1650545838"/>
              </p:ext>
            </p:extLst>
          </p:nvPr>
        </p:nvGraphicFramePr>
        <p:xfrm>
          <a:off x="788893" y="2743199"/>
          <a:ext cx="22662776" cy="9185836"/>
        </p:xfrm>
        <a:graphic>
          <a:graphicData uri="http://schemas.openxmlformats.org/drawingml/2006/table">
            <a:tbl>
              <a:tblPr firstRow="1" bandRow="1">
                <a:tableStyleId>{5940675A-B579-460E-94D1-54222C63F5DA}</a:tableStyleId>
              </a:tblPr>
              <a:tblGrid>
                <a:gridCol w="5665694">
                  <a:extLst>
                    <a:ext uri="{9D8B030D-6E8A-4147-A177-3AD203B41FA5}">
                      <a16:colId xmlns:a16="http://schemas.microsoft.com/office/drawing/2014/main" val="3912372749"/>
                    </a:ext>
                  </a:extLst>
                </a:gridCol>
                <a:gridCol w="5665694">
                  <a:extLst>
                    <a:ext uri="{9D8B030D-6E8A-4147-A177-3AD203B41FA5}">
                      <a16:colId xmlns:a16="http://schemas.microsoft.com/office/drawing/2014/main" val="1853090744"/>
                    </a:ext>
                  </a:extLst>
                </a:gridCol>
                <a:gridCol w="5665694">
                  <a:extLst>
                    <a:ext uri="{9D8B030D-6E8A-4147-A177-3AD203B41FA5}">
                      <a16:colId xmlns:a16="http://schemas.microsoft.com/office/drawing/2014/main" val="516178531"/>
                    </a:ext>
                  </a:extLst>
                </a:gridCol>
                <a:gridCol w="5665694">
                  <a:extLst>
                    <a:ext uri="{9D8B030D-6E8A-4147-A177-3AD203B41FA5}">
                      <a16:colId xmlns:a16="http://schemas.microsoft.com/office/drawing/2014/main" val="3941603852"/>
                    </a:ext>
                  </a:extLst>
                </a:gridCol>
              </a:tblGrid>
              <a:tr h="1653092">
                <a:tc>
                  <a:txBody>
                    <a:bodyPr/>
                    <a:lstStyle/>
                    <a:p>
                      <a:pPr algn="l">
                        <a:spcAft>
                          <a:spcPts val="2400"/>
                        </a:spcAft>
                        <a:buNone/>
                      </a:pPr>
                      <a:r>
                        <a:rPr lang="en-US" sz="4400" b="1" dirty="0">
                          <a:effectLst/>
                          <a:latin typeface="Google Sans Text"/>
                        </a:rPr>
                        <a:t>Domain / Layer</a:t>
                      </a:r>
                      <a:endParaRPr lang="en-US" sz="4400" dirty="0">
                        <a:effectLst/>
                        <a:latin typeface="Google Sans Text"/>
                      </a:endParaRPr>
                    </a:p>
                  </a:txBody>
                  <a:tcPr marL="76200" marR="76200" marT="50800" marB="50800" anchor="ctr"/>
                </a:tc>
                <a:tc>
                  <a:txBody>
                    <a:bodyPr/>
                    <a:lstStyle/>
                    <a:p>
                      <a:pPr algn="l">
                        <a:spcAft>
                          <a:spcPts val="2400"/>
                        </a:spcAft>
                        <a:buNone/>
                      </a:pPr>
                      <a:r>
                        <a:rPr lang="en-US" sz="4400" b="1" dirty="0">
                          <a:effectLst/>
                          <a:latin typeface="Google Sans Text"/>
                        </a:rPr>
                        <a:t>Commercial Automotive Ethernet</a:t>
                      </a:r>
                      <a:endParaRPr lang="en-US" sz="4400" dirty="0">
                        <a:effectLst/>
                        <a:latin typeface="Google Sans Text"/>
                      </a:endParaRPr>
                    </a:p>
                  </a:txBody>
                  <a:tcPr marL="76200" marR="76200" marT="50800" marB="50800" anchor="ctr"/>
                </a:tc>
                <a:tc>
                  <a:txBody>
                    <a:bodyPr/>
                    <a:lstStyle/>
                    <a:p>
                      <a:pPr algn="l">
                        <a:spcAft>
                          <a:spcPts val="2400"/>
                        </a:spcAft>
                        <a:buNone/>
                      </a:pPr>
                      <a:r>
                        <a:rPr lang="en-US" sz="4400" b="1" dirty="0">
                          <a:effectLst/>
                          <a:latin typeface="Google Sans Text"/>
                        </a:rPr>
                        <a:t>Equivalent VICTORY / Military Domain</a:t>
                      </a:r>
                      <a:endParaRPr lang="en-US" sz="4400" dirty="0">
                        <a:effectLst/>
                        <a:latin typeface="Google Sans Text"/>
                      </a:endParaRPr>
                    </a:p>
                  </a:txBody>
                  <a:tcPr marL="76200" marR="76200" marT="50800" marB="50800" anchor="ctr"/>
                </a:tc>
                <a:tc>
                  <a:txBody>
                    <a:bodyPr/>
                    <a:lstStyle/>
                    <a:p>
                      <a:pPr algn="l">
                        <a:spcAft>
                          <a:spcPts val="2400"/>
                        </a:spcAft>
                        <a:buNone/>
                      </a:pPr>
                      <a:r>
                        <a:rPr lang="en-US" sz="4400" b="1" dirty="0">
                          <a:effectLst/>
                          <a:latin typeface="Google Sans Text"/>
                        </a:rPr>
                        <a:t>Shared Fundamental Core / Skill</a:t>
                      </a:r>
                      <a:endParaRPr lang="en-US" sz="4400" dirty="0">
                        <a:effectLst/>
                        <a:latin typeface="Google Sans Text"/>
                      </a:endParaRPr>
                    </a:p>
                  </a:txBody>
                  <a:tcPr marL="76200" marR="76200" marT="50800" marB="50800" anchor="ctr"/>
                </a:tc>
                <a:extLst>
                  <a:ext uri="{0D108BD9-81ED-4DB2-BD59-A6C34878D82A}">
                    <a16:rowId xmlns:a16="http://schemas.microsoft.com/office/drawing/2014/main" val="3887109607"/>
                  </a:ext>
                </a:extLst>
              </a:tr>
              <a:tr h="1653092">
                <a:tc>
                  <a:txBody>
                    <a:bodyPr/>
                    <a:lstStyle/>
                    <a:p>
                      <a:pPr algn="l">
                        <a:spcAft>
                          <a:spcPts val="2400"/>
                        </a:spcAft>
                        <a:buNone/>
                      </a:pPr>
                      <a:r>
                        <a:rPr lang="en-US" sz="4400" b="1" dirty="0">
                          <a:effectLst/>
                          <a:latin typeface="Google Sans Text"/>
                        </a:rPr>
                        <a:t>Physical &amp; Transport</a:t>
                      </a:r>
                      <a:endParaRPr lang="en-US" sz="4400" dirty="0">
                        <a:effectLst/>
                        <a:latin typeface="Google Sans Text"/>
                      </a:endParaRPr>
                    </a:p>
                  </a:txBody>
                  <a:tcPr marL="76200" marR="76200" marT="50800" marB="50800" anchor="ctr"/>
                </a:tc>
                <a:tc>
                  <a:txBody>
                    <a:bodyPr/>
                    <a:lstStyle/>
                    <a:p>
                      <a:pPr algn="l">
                        <a:spcAft>
                          <a:spcPts val="2400"/>
                        </a:spcAft>
                        <a:buNone/>
                      </a:pPr>
                      <a:r>
                        <a:rPr lang="en-US" sz="4400" dirty="0">
                          <a:effectLst/>
                          <a:latin typeface="Google Sans Text"/>
                        </a:rPr>
                        <a:t>100/1000BASE-T1, Automotive Switches</a:t>
                      </a:r>
                    </a:p>
                  </a:txBody>
                  <a:tcPr marL="76200" marR="76200" marT="50800" marB="50800" anchor="ctr"/>
                </a:tc>
                <a:tc>
                  <a:txBody>
                    <a:bodyPr/>
                    <a:lstStyle/>
                    <a:p>
                      <a:pPr algn="l">
                        <a:spcAft>
                          <a:spcPts val="2400"/>
                        </a:spcAft>
                        <a:buNone/>
                      </a:pPr>
                      <a:r>
                        <a:rPr lang="en-US" sz="4400" dirty="0">
                          <a:effectLst/>
                          <a:latin typeface="Google Sans Text"/>
                        </a:rPr>
                        <a:t>VICTORY Data Bus (VDB), Shared Processing Units</a:t>
                      </a:r>
                    </a:p>
                  </a:txBody>
                  <a:tcPr marL="76200" marR="76200" marT="50800" marB="50800" anchor="ctr"/>
                </a:tc>
                <a:tc>
                  <a:txBody>
                    <a:bodyPr/>
                    <a:lstStyle/>
                    <a:p>
                      <a:pPr algn="l">
                        <a:spcAft>
                          <a:spcPts val="2400"/>
                        </a:spcAft>
                        <a:buNone/>
                      </a:pPr>
                      <a:r>
                        <a:rPr lang="en-US" sz="4400" dirty="0">
                          <a:effectLst/>
                          <a:latin typeface="Google Sans Text"/>
                        </a:rPr>
                        <a:t>Packet-level socket I/O, VLAN tagging</a:t>
                      </a:r>
                    </a:p>
                  </a:txBody>
                  <a:tcPr marL="76200" marR="76200" marT="50800" marB="50800" anchor="ctr"/>
                </a:tc>
                <a:extLst>
                  <a:ext uri="{0D108BD9-81ED-4DB2-BD59-A6C34878D82A}">
                    <a16:rowId xmlns:a16="http://schemas.microsoft.com/office/drawing/2014/main" val="1675399886"/>
                  </a:ext>
                </a:extLst>
              </a:tr>
              <a:tr h="1653092">
                <a:tc>
                  <a:txBody>
                    <a:bodyPr/>
                    <a:lstStyle/>
                    <a:p>
                      <a:pPr algn="l">
                        <a:spcAft>
                          <a:spcPts val="2400"/>
                        </a:spcAft>
                        <a:buNone/>
                      </a:pPr>
                      <a:r>
                        <a:rPr lang="en-US" sz="4400" b="1" dirty="0">
                          <a:effectLst/>
                          <a:latin typeface="Google Sans Text"/>
                        </a:rPr>
                        <a:t>Timing &amp; Sync</a:t>
                      </a:r>
                      <a:endParaRPr lang="en-US" sz="4400" dirty="0">
                        <a:effectLst/>
                        <a:latin typeface="Google Sans Text"/>
                      </a:endParaRPr>
                    </a:p>
                  </a:txBody>
                  <a:tcPr marL="76200" marR="76200" marT="50800" marB="50800" anchor="ctr"/>
                </a:tc>
                <a:tc>
                  <a:txBody>
                    <a:bodyPr/>
                    <a:lstStyle/>
                    <a:p>
                      <a:pPr algn="l">
                        <a:spcAft>
                          <a:spcPts val="2400"/>
                        </a:spcAft>
                        <a:buNone/>
                      </a:pPr>
                      <a:r>
                        <a:rPr lang="en-US" sz="4400" dirty="0">
                          <a:effectLst/>
                          <a:latin typeface="Google Sans Text"/>
                        </a:rPr>
                        <a:t>IEEE 802.1AS (gPTP) / TSN</a:t>
                      </a:r>
                    </a:p>
                  </a:txBody>
                  <a:tcPr marL="76200" marR="76200" marT="50800" marB="50800" anchor="ctr"/>
                </a:tc>
                <a:tc>
                  <a:txBody>
                    <a:bodyPr/>
                    <a:lstStyle/>
                    <a:p>
                      <a:pPr algn="l">
                        <a:spcAft>
                          <a:spcPts val="2400"/>
                        </a:spcAft>
                        <a:buNone/>
                      </a:pPr>
                      <a:r>
                        <a:rPr lang="en-US" sz="4400" dirty="0">
                          <a:effectLst/>
                          <a:latin typeface="Google Sans Text"/>
                        </a:rPr>
                        <a:t>IEEE 1588 PTP / Time Service</a:t>
                      </a:r>
                    </a:p>
                  </a:txBody>
                  <a:tcPr marL="76200" marR="76200" marT="50800" marB="50800" anchor="ctr"/>
                </a:tc>
                <a:tc>
                  <a:txBody>
                    <a:bodyPr/>
                    <a:lstStyle/>
                    <a:p>
                      <a:pPr algn="l">
                        <a:spcAft>
                          <a:spcPts val="2400"/>
                        </a:spcAft>
                        <a:buNone/>
                      </a:pPr>
                      <a:r>
                        <a:rPr lang="en-US" sz="4400" dirty="0">
                          <a:effectLst/>
                          <a:latin typeface="Google Sans Text"/>
                        </a:rPr>
                        <a:t>Microsecond clock synchronization</a:t>
                      </a:r>
                    </a:p>
                  </a:txBody>
                  <a:tcPr marL="76200" marR="76200" marT="50800" marB="50800" anchor="ctr"/>
                </a:tc>
                <a:extLst>
                  <a:ext uri="{0D108BD9-81ED-4DB2-BD59-A6C34878D82A}">
                    <a16:rowId xmlns:a16="http://schemas.microsoft.com/office/drawing/2014/main" val="1647666108"/>
                  </a:ext>
                </a:extLst>
              </a:tr>
              <a:tr h="1653092">
                <a:tc>
                  <a:txBody>
                    <a:bodyPr/>
                    <a:lstStyle/>
                    <a:p>
                      <a:pPr algn="l">
                        <a:spcAft>
                          <a:spcPts val="2400"/>
                        </a:spcAft>
                        <a:buNone/>
                      </a:pPr>
                      <a:r>
                        <a:rPr lang="en-US" sz="4400" b="1" dirty="0">
                          <a:effectLst/>
                          <a:latin typeface="Google Sans Text"/>
                        </a:rPr>
                        <a:t>Middleware Architecture</a:t>
                      </a:r>
                      <a:endParaRPr lang="en-US" sz="4400" dirty="0">
                        <a:effectLst/>
                        <a:latin typeface="Google Sans Text"/>
                      </a:endParaRPr>
                    </a:p>
                  </a:txBody>
                  <a:tcPr marL="76200" marR="76200" marT="50800" marB="50800" anchor="ctr"/>
                </a:tc>
                <a:tc>
                  <a:txBody>
                    <a:bodyPr/>
                    <a:lstStyle/>
                    <a:p>
                      <a:pPr algn="l">
                        <a:spcAft>
                          <a:spcPts val="2400"/>
                        </a:spcAft>
                        <a:buNone/>
                      </a:pPr>
                      <a:r>
                        <a:rPr lang="en-US" sz="4400" dirty="0">
                          <a:effectLst/>
                          <a:latin typeface="Google Sans Text"/>
                        </a:rPr>
                        <a:t>SOME/IP, DDS, AUTOSAR Adaptive</a:t>
                      </a:r>
                    </a:p>
                  </a:txBody>
                  <a:tcPr marL="76200" marR="76200" marT="50800" marB="50800" anchor="ctr"/>
                </a:tc>
                <a:tc>
                  <a:txBody>
                    <a:bodyPr/>
                    <a:lstStyle/>
                    <a:p>
                      <a:pPr algn="l">
                        <a:spcAft>
                          <a:spcPts val="2400"/>
                        </a:spcAft>
                        <a:buNone/>
                      </a:pPr>
                      <a:r>
                        <a:rPr lang="en-US" sz="4400" dirty="0">
                          <a:effectLst/>
                          <a:latin typeface="Google Sans Text"/>
                        </a:rPr>
                        <a:t>VICTORY Shared Services / Component Types</a:t>
                      </a:r>
                    </a:p>
                  </a:txBody>
                  <a:tcPr marL="76200" marR="76200" marT="50800" marB="50800" anchor="ctr"/>
                </a:tc>
                <a:tc>
                  <a:txBody>
                    <a:bodyPr/>
                    <a:lstStyle/>
                    <a:p>
                      <a:pPr algn="l">
                        <a:spcAft>
                          <a:spcPts val="2400"/>
                        </a:spcAft>
                        <a:buNone/>
                      </a:pPr>
                      <a:r>
                        <a:rPr lang="en-US" sz="4400" dirty="0">
                          <a:effectLst/>
                          <a:latin typeface="Google Sans Text"/>
                        </a:rPr>
                        <a:t>Service-Oriented Architecture (SOA)</a:t>
                      </a:r>
                    </a:p>
                  </a:txBody>
                  <a:tcPr marL="76200" marR="76200" marT="50800" marB="50800" anchor="ctr"/>
                </a:tc>
                <a:extLst>
                  <a:ext uri="{0D108BD9-81ED-4DB2-BD59-A6C34878D82A}">
                    <a16:rowId xmlns:a16="http://schemas.microsoft.com/office/drawing/2014/main" val="1624525084"/>
                  </a:ext>
                </a:extLst>
              </a:tr>
              <a:tr h="1653092">
                <a:tc>
                  <a:txBody>
                    <a:bodyPr/>
                    <a:lstStyle/>
                    <a:p>
                      <a:pPr algn="l">
                        <a:spcAft>
                          <a:spcPts val="2400"/>
                        </a:spcAft>
                        <a:buNone/>
                      </a:pPr>
                      <a:r>
                        <a:rPr lang="en-US" sz="4400" b="1" dirty="0">
                          <a:effectLst/>
                          <a:latin typeface="Google Sans Text"/>
                        </a:rPr>
                        <a:t>Diagnostics &amp; Health</a:t>
                      </a:r>
                      <a:endParaRPr lang="en-US" sz="4400" dirty="0">
                        <a:effectLst/>
                        <a:latin typeface="Google Sans Text"/>
                      </a:endParaRPr>
                    </a:p>
                  </a:txBody>
                  <a:tcPr marL="76200" marR="76200" marT="50800" marB="50800" anchor="ctr"/>
                </a:tc>
                <a:tc>
                  <a:txBody>
                    <a:bodyPr/>
                    <a:lstStyle/>
                    <a:p>
                      <a:pPr algn="l">
                        <a:spcAft>
                          <a:spcPts val="2400"/>
                        </a:spcAft>
                        <a:buNone/>
                      </a:pPr>
                      <a:r>
                        <a:rPr lang="en-US" sz="4400" dirty="0">
                          <a:effectLst/>
                          <a:latin typeface="Google Sans Text"/>
                        </a:rPr>
                        <a:t>DoIP / UDS over IP</a:t>
                      </a:r>
                    </a:p>
                  </a:txBody>
                  <a:tcPr marL="76200" marR="76200" marT="50800" marB="50800" anchor="ctr"/>
                </a:tc>
                <a:tc>
                  <a:txBody>
                    <a:bodyPr/>
                    <a:lstStyle/>
                    <a:p>
                      <a:pPr algn="l">
                        <a:spcAft>
                          <a:spcPts val="2400"/>
                        </a:spcAft>
                        <a:buNone/>
                      </a:pPr>
                      <a:r>
                        <a:rPr lang="en-US" sz="4400" dirty="0">
                          <a:effectLst/>
                          <a:latin typeface="Google Sans Text"/>
                        </a:rPr>
                        <a:t>VICTORY Management &amp; Health Services</a:t>
                      </a:r>
                    </a:p>
                  </a:txBody>
                  <a:tcPr marL="76200" marR="76200" marT="50800" marB="50800" anchor="ctr"/>
                </a:tc>
                <a:tc>
                  <a:txBody>
                    <a:bodyPr/>
                    <a:lstStyle/>
                    <a:p>
                      <a:pPr algn="l">
                        <a:spcAft>
                          <a:spcPts val="2400"/>
                        </a:spcAft>
                        <a:buNone/>
                      </a:pPr>
                      <a:r>
                        <a:rPr lang="en-US" sz="4400" dirty="0">
                          <a:effectLst/>
                          <a:latin typeface="Google Sans Text"/>
                        </a:rPr>
                        <a:t>Telemetry, fault-logging &amp; health monitoring</a:t>
                      </a:r>
                    </a:p>
                  </a:txBody>
                  <a:tcPr marL="76200" marR="76200" marT="50800" marB="50800" anchor="ctr"/>
                </a:tc>
                <a:extLst>
                  <a:ext uri="{0D108BD9-81ED-4DB2-BD59-A6C34878D82A}">
                    <a16:rowId xmlns:a16="http://schemas.microsoft.com/office/drawing/2014/main" val="3784919598"/>
                  </a:ext>
                </a:extLst>
              </a:tr>
            </a:tbl>
          </a:graphicData>
        </a:graphic>
      </p:graphicFrame>
    </p:spTree>
    <p:extLst>
      <p:ext uri="{BB962C8B-B14F-4D97-AF65-F5344CB8AC3E}">
        <p14:creationId xmlns:p14="http://schemas.microsoft.com/office/powerpoint/2010/main" val="43582914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207FB-80CD-37B1-C0BB-6DA7E2360B0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2AF3A7B-D6A0-2796-D8F0-BD9403B8A571}"/>
              </a:ext>
            </a:extLst>
          </p:cNvPr>
          <p:cNvSpPr>
            <a:spLocks noGrp="1"/>
          </p:cNvSpPr>
          <p:nvPr>
            <p:ph type="body" sz="quarter" idx="11"/>
          </p:nvPr>
        </p:nvSpPr>
        <p:spPr>
          <a:xfrm>
            <a:off x="467833" y="238931"/>
            <a:ext cx="17118418" cy="1857155"/>
          </a:xfrm>
        </p:spPr>
        <p:txBody>
          <a:bodyPr/>
          <a:lstStyle/>
          <a:p>
            <a:r>
              <a:rPr lang="en-US" dirty="0"/>
              <a:t>ISO/SAE 21434 to Enhance VICTORY Security Architecture (VSA)</a:t>
            </a:r>
          </a:p>
        </p:txBody>
      </p:sp>
      <p:sp>
        <p:nvSpPr>
          <p:cNvPr id="3" name="TextBox 2">
            <a:extLst>
              <a:ext uri="{FF2B5EF4-FFF2-40B4-BE49-F238E27FC236}">
                <a16:creationId xmlns:a16="http://schemas.microsoft.com/office/drawing/2014/main" id="{FC071FA6-606A-2043-9983-B92AD4847F48}"/>
              </a:ext>
            </a:extLst>
          </p:cNvPr>
          <p:cNvSpPr txBox="1"/>
          <p:nvPr/>
        </p:nvSpPr>
        <p:spPr>
          <a:xfrm>
            <a:off x="346211" y="2784610"/>
            <a:ext cx="23691578" cy="1047466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r>
              <a:rPr lang="en-US" sz="4800" b="1" dirty="0">
                <a:latin typeface="Arial" panose="020B0604020202020204" pitchFamily="34" charset="0"/>
                <a:cs typeface="Arial" panose="020B0604020202020204" pitchFamily="34" charset="0"/>
              </a:rPr>
              <a:t>VSA </a:t>
            </a:r>
            <a:r>
              <a:rPr lang="en-US" sz="4800" dirty="0">
                <a:latin typeface="Arial" panose="020B0604020202020204" pitchFamily="34" charset="0"/>
                <a:cs typeface="Arial" panose="020B0604020202020204" pitchFamily="34" charset="0"/>
              </a:rPr>
              <a:t>defines domain boundaries. ISO/SAE 21434 provides the technical implementation rules to enforce those boundaries at the chip and code level.</a:t>
            </a:r>
          </a:p>
          <a:p>
            <a:pPr lvl="0" algn="l"/>
            <a:r>
              <a:rPr lang="en-US" sz="4800" b="1" dirty="0">
                <a:latin typeface="Arial" panose="020B0604020202020204" pitchFamily="34" charset="0"/>
                <a:cs typeface="Arial" panose="020B0604020202020204" pitchFamily="34" charset="0"/>
              </a:rPr>
              <a:t>Hardware-Rooted Chain of Trust:</a:t>
            </a:r>
            <a:r>
              <a:rPr lang="en-US" sz="4800" dirty="0">
                <a:latin typeface="Arial" panose="020B0604020202020204" pitchFamily="34" charset="0"/>
                <a:cs typeface="Arial" panose="020B0604020202020204" pitchFamily="34" charset="0"/>
              </a:rPr>
              <a:t> ISO/SAE 21434 (aligned with SAE J3101) mandates that firmware integrity be anchored in immutable hardware (such as a Hardware Security Module / HSM or Secure Element). Applying this ensures that no node on the VICTORY bus can boot compromised firmware or forge network identities.</a:t>
            </a:r>
          </a:p>
          <a:p>
            <a:pPr lvl="0" algn="l"/>
            <a:r>
              <a:rPr lang="en-US" sz="4800" b="1" dirty="0">
                <a:latin typeface="Arial" panose="020B0604020202020204" pitchFamily="34" charset="0"/>
                <a:cs typeface="Arial" panose="020B0604020202020204" pitchFamily="34" charset="0"/>
              </a:rPr>
              <a:t>Freedom From Interference (FFI) for Security:</a:t>
            </a:r>
            <a:r>
              <a:rPr lang="en-US" sz="4800" dirty="0">
                <a:latin typeface="Arial" panose="020B0604020202020204" pitchFamily="34" charset="0"/>
                <a:cs typeface="Arial" panose="020B0604020202020204" pitchFamily="34" charset="0"/>
              </a:rPr>
              <a:t> ISO/SAE 21434 enforces spatial, temporal, and communication isolation rules. This guarantees that if a non-critical VICTORY service (e.g., a crew display widget) is exploited, memory protection units (MPUs) and encrypted bus protocols prevent the breach from leaking into safety-critical drive-by-wire or active protection channels.</a:t>
            </a:r>
          </a:p>
          <a:p>
            <a:pPr lvl="0" algn="l"/>
            <a:r>
              <a:rPr lang="en-US" sz="4800" b="1" dirty="0">
                <a:latin typeface="Arial" panose="020B0604020202020204" pitchFamily="34" charset="0"/>
                <a:cs typeface="Arial" panose="020B0604020202020204" pitchFamily="34" charset="0"/>
              </a:rPr>
              <a:t>Threat Analysis and Risk Assessment (TARA)</a:t>
            </a:r>
            <a:r>
              <a:rPr lang="en-US" sz="4800" dirty="0">
                <a:latin typeface="Arial" panose="020B0604020202020204" pitchFamily="34" charset="0"/>
                <a:cs typeface="Arial" panose="020B0604020202020204" pitchFamily="34" charset="0"/>
              </a:rPr>
              <a:t> – core engineering phase of ISO/SAE 21434 addressing software cybersecurity.</a:t>
            </a:r>
          </a:p>
          <a:p>
            <a:pPr marL="0" marR="0" indent="0" algn="ctr" defTabSz="825500" rtl="0" fontAlgn="auto" latinLnBrk="0" hangingPunct="0">
              <a:lnSpc>
                <a:spcPct val="100000"/>
              </a:lnSpc>
              <a:spcBef>
                <a:spcPts val="0"/>
              </a:spcBef>
              <a:spcAft>
                <a:spcPts val="0"/>
              </a:spcAft>
              <a:buClrTx/>
              <a:buSzTx/>
              <a:buFontTx/>
              <a:buNone/>
              <a:tabLst/>
            </a:pPr>
            <a:endParaRPr kumimoji="0" lang="en-US" sz="5000" b="0" i="0" u="none" strike="noStrike" cap="none" spc="0" normalizeH="0" baseline="0" dirty="0">
              <a:ln>
                <a:noFill/>
              </a:ln>
              <a:solidFill>
                <a:srgbClr val="000000"/>
              </a:solidFill>
              <a:effectLst/>
              <a:uFillTx/>
              <a:latin typeface="+mn-lt"/>
              <a:ea typeface="+mn-ea"/>
              <a:cs typeface="+mn-cs"/>
              <a:sym typeface="Helvetica Light"/>
            </a:endParaRPr>
          </a:p>
        </p:txBody>
      </p:sp>
    </p:spTree>
    <p:extLst>
      <p:ext uri="{BB962C8B-B14F-4D97-AF65-F5344CB8AC3E}">
        <p14:creationId xmlns:p14="http://schemas.microsoft.com/office/powerpoint/2010/main" val="3868073973"/>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01F74-F0F0-D023-8F47-7B8FD3767D6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344BB1D-7D22-A9F7-BEEB-144CA2803CFA}"/>
              </a:ext>
            </a:extLst>
          </p:cNvPr>
          <p:cNvSpPr>
            <a:spLocks noGrp="1"/>
          </p:cNvSpPr>
          <p:nvPr>
            <p:ph type="body" sz="quarter" idx="11"/>
          </p:nvPr>
        </p:nvSpPr>
        <p:spPr>
          <a:xfrm>
            <a:off x="1981200" y="238931"/>
            <a:ext cx="13881652" cy="1857155"/>
          </a:xfrm>
        </p:spPr>
        <p:txBody>
          <a:bodyPr/>
          <a:lstStyle/>
          <a:p>
            <a:r>
              <a:rPr lang="en-US" dirty="0"/>
              <a:t>MOSA and ASPICE </a:t>
            </a:r>
          </a:p>
          <a:p>
            <a:r>
              <a:rPr lang="en-US" dirty="0"/>
              <a:t>Module Centered Frameworks</a:t>
            </a:r>
          </a:p>
        </p:txBody>
      </p:sp>
      <p:sp>
        <p:nvSpPr>
          <p:cNvPr id="9" name="TextBox 8">
            <a:extLst>
              <a:ext uri="{FF2B5EF4-FFF2-40B4-BE49-F238E27FC236}">
                <a16:creationId xmlns:a16="http://schemas.microsoft.com/office/drawing/2014/main" id="{03D5C16B-4B07-A87F-FCAE-E2BA36011937}"/>
              </a:ext>
            </a:extLst>
          </p:cNvPr>
          <p:cNvSpPr txBox="1"/>
          <p:nvPr/>
        </p:nvSpPr>
        <p:spPr>
          <a:xfrm>
            <a:off x="795131" y="3628562"/>
            <a:ext cx="23118418" cy="70173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b="1" dirty="0">
                <a:latin typeface="Arial" panose="020B0604020202020204" pitchFamily="34" charset="0"/>
                <a:cs typeface="Arial" panose="020B0604020202020204" pitchFamily="34" charset="0"/>
              </a:rPr>
              <a:t>MOSA Requirement</a:t>
            </a:r>
            <a:r>
              <a:rPr lang="en-US" dirty="0">
                <a:latin typeface="Arial" panose="020B0604020202020204" pitchFamily="34" charset="0"/>
                <a:cs typeface="Arial" panose="020B0604020202020204" pitchFamily="34" charset="0"/>
              </a:rPr>
              <a:t>: Systems must be partitioned into cohesive, loosely coupled, and severable and interoperable modules that encapsulate internal logic and hide implementation details.</a:t>
            </a:r>
          </a:p>
          <a:p>
            <a:pPr algn="l"/>
            <a:r>
              <a:rPr lang="en-US" b="1" dirty="0">
                <a:latin typeface="Arial" panose="020B0604020202020204" pitchFamily="34" charset="0"/>
                <a:cs typeface="Arial" panose="020B0604020202020204" pitchFamily="34" charset="0"/>
              </a:rPr>
              <a:t>ASPICE (Automotive Software Process Improvement &amp; Capability DEterminanation) Complement</a:t>
            </a:r>
            <a:r>
              <a:rPr lang="en-US" dirty="0">
                <a:latin typeface="Arial" panose="020B0604020202020204" pitchFamily="34" charset="0"/>
                <a:cs typeface="Arial" panose="020B0604020202020204" pitchFamily="34" charset="0"/>
              </a:rPr>
              <a:t>:  a SW engineering discipline, mandates strict decomposition of software components into static and dynamic views. It enforces bidirectional traceability between software requirements and architectural software components, ensuring modules maintain high cohesion without undocumented dependencies. </a:t>
            </a:r>
            <a:r>
              <a:rPr lang="en-US" dirty="0">
                <a:latin typeface="Arial" panose="020B0604020202020204" pitchFamily="34" charset="0"/>
                <a:cs typeface="Arial" panose="020B0604020202020204" pitchFamily="34" charset="0"/>
                <a:hlinkClick r:id="rId3"/>
              </a:rPr>
              <a:t>https://vda-qmc.de/en/automotive-spice/</a:t>
            </a:r>
            <a:r>
              <a:rPr lang="en-US"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407101563"/>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4ABCA-EC5E-A4AD-7279-1AE3C9D23E2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971B558-DFC9-E648-AAF0-1355D6636149}"/>
              </a:ext>
            </a:extLst>
          </p:cNvPr>
          <p:cNvSpPr>
            <a:spLocks noGrp="1"/>
          </p:cNvSpPr>
          <p:nvPr>
            <p:ph type="body" sz="quarter" idx="11"/>
          </p:nvPr>
        </p:nvSpPr>
        <p:spPr>
          <a:xfrm>
            <a:off x="775253" y="238931"/>
            <a:ext cx="16956156" cy="1857155"/>
          </a:xfrm>
        </p:spPr>
        <p:txBody>
          <a:bodyPr/>
          <a:lstStyle/>
          <a:p>
            <a:r>
              <a:rPr lang="en-US" dirty="0"/>
              <a:t>ISO-26262 &amp; ISTQB for MIL-STD882E</a:t>
            </a:r>
          </a:p>
          <a:p>
            <a:r>
              <a:rPr lang="en-US" dirty="0"/>
              <a:t>Risk &amp; Functional Safety Testing</a:t>
            </a:r>
          </a:p>
        </p:txBody>
      </p:sp>
      <p:sp>
        <p:nvSpPr>
          <p:cNvPr id="7" name="TextBox 6">
            <a:extLst>
              <a:ext uri="{FF2B5EF4-FFF2-40B4-BE49-F238E27FC236}">
                <a16:creationId xmlns:a16="http://schemas.microsoft.com/office/drawing/2014/main" id="{CACCAC5D-B21E-F46C-8374-257F4DCA07A1}"/>
              </a:ext>
            </a:extLst>
          </p:cNvPr>
          <p:cNvSpPr txBox="1"/>
          <p:nvPr/>
        </p:nvSpPr>
        <p:spPr>
          <a:xfrm>
            <a:off x="337930" y="3257268"/>
            <a:ext cx="23714765" cy="89665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lvl="0" algn="l"/>
            <a:r>
              <a:rPr lang="en-US" sz="4800" b="1" dirty="0">
                <a:latin typeface="Arial" panose="020B0604020202020204" pitchFamily="34" charset="0"/>
                <a:cs typeface="Arial" panose="020B0604020202020204" pitchFamily="34" charset="0"/>
              </a:rPr>
              <a:t>MIL-STD-882E </a:t>
            </a:r>
            <a:r>
              <a:rPr lang="en-US" sz="4800" dirty="0">
                <a:latin typeface="Arial" panose="020B0604020202020204" pitchFamily="34" charset="0"/>
                <a:cs typeface="Arial" panose="020B0604020202020204" pitchFamily="34" charset="0"/>
              </a:rPr>
              <a:t>is a top-down, high level, system-level standard. It excels at broad hazard identification, operational safety, and risk assessment matrices. </a:t>
            </a:r>
          </a:p>
          <a:p>
            <a:pPr lvl="0" algn="l"/>
            <a:r>
              <a:rPr lang="en-US" sz="4800" b="1" dirty="0">
                <a:latin typeface="Arial" panose="020B0604020202020204" pitchFamily="34" charset="0"/>
                <a:cs typeface="Arial" panose="020B0604020202020204" pitchFamily="34" charset="0"/>
              </a:rPr>
              <a:t>ISO 26262 Complement </a:t>
            </a:r>
            <a:r>
              <a:rPr lang="en-US" sz="4800" dirty="0">
                <a:latin typeface="Arial" panose="020B0604020202020204" pitchFamily="34" charset="0"/>
                <a:cs typeface="Arial" panose="020B0604020202020204" pitchFamily="34" charset="0"/>
              </a:rPr>
              <a:t>is a bottom-up, highly prescriptive functional safety framework. It focuses specifically on Electrical, Electronic, and Programmable Electronic (E/E) systems, dictating strict engineering rules for software architecture, hardware metrics, and fault isolation.  Hazard Analysis and Risk Assessment (HARA) is a main component of ISO 26262 functional safety.</a:t>
            </a:r>
          </a:p>
          <a:p>
            <a:pPr algn="l"/>
            <a:r>
              <a:rPr lang="en-US" sz="4800" b="1" dirty="0">
                <a:latin typeface="Arial" panose="020B0604020202020204" pitchFamily="34" charset="0"/>
                <a:cs typeface="Arial" panose="020B0604020202020204" pitchFamily="34" charset="0"/>
              </a:rPr>
              <a:t>ISTQB (International Software Testing Qualifications Board) Complement:  </a:t>
            </a:r>
            <a:r>
              <a:rPr lang="en-US" sz="4800" dirty="0">
                <a:latin typeface="Arial" panose="020B0604020202020204" pitchFamily="34" charset="0"/>
                <a:cs typeface="Arial" panose="020B0604020202020204" pitchFamily="34" charset="0"/>
              </a:rPr>
              <a:t>Component &amp; Unit Testing: ISTQB methodologies utilize test isolation techniques (stubs, mock objects, and test drivers). This allows verification engineers to test a severable module in a "sandbox" environment to prove its functionality before integrating it into the broader platform. </a:t>
            </a:r>
            <a:r>
              <a:rPr lang="en-US" sz="4800" dirty="0">
                <a:latin typeface="Arial" panose="020B0604020202020204" pitchFamily="34" charset="0"/>
                <a:cs typeface="Arial" panose="020B0604020202020204" pitchFamily="34" charset="0"/>
                <a:hlinkClick r:id="rId3"/>
              </a:rPr>
              <a:t>https://istqb.org/</a:t>
            </a:r>
            <a:r>
              <a:rPr lang="en-US" sz="4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17674143"/>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7B8B7-DB0A-F120-1C08-8E93D5C9802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D9E6917-4748-6185-38FA-BD334A99FE74}"/>
              </a:ext>
            </a:extLst>
          </p:cNvPr>
          <p:cNvSpPr>
            <a:spLocks noGrp="1"/>
          </p:cNvSpPr>
          <p:nvPr>
            <p:ph type="body" sz="quarter" idx="11"/>
          </p:nvPr>
        </p:nvSpPr>
        <p:spPr>
          <a:xfrm>
            <a:off x="467833" y="238931"/>
            <a:ext cx="17331069" cy="1857155"/>
          </a:xfrm>
        </p:spPr>
        <p:txBody>
          <a:bodyPr/>
          <a:lstStyle/>
          <a:p>
            <a:r>
              <a:rPr lang="en-US" dirty="0"/>
              <a:t>SW Validation &amp; Verification</a:t>
            </a:r>
          </a:p>
          <a:p>
            <a:endParaRPr lang="en-US" dirty="0"/>
          </a:p>
        </p:txBody>
      </p:sp>
      <p:pic>
        <p:nvPicPr>
          <p:cNvPr id="3" name="Picture 2">
            <a:extLst>
              <a:ext uri="{FF2B5EF4-FFF2-40B4-BE49-F238E27FC236}">
                <a16:creationId xmlns:a16="http://schemas.microsoft.com/office/drawing/2014/main" id="{C6215B24-9362-B1A3-5098-3073CEC69E44}"/>
              </a:ext>
            </a:extLst>
          </p:cNvPr>
          <p:cNvPicPr>
            <a:picLocks noChangeAspect="1"/>
          </p:cNvPicPr>
          <p:nvPr/>
        </p:nvPicPr>
        <p:blipFill>
          <a:blip r:embed="rId3"/>
          <a:stretch>
            <a:fillRect/>
          </a:stretch>
        </p:blipFill>
        <p:spPr>
          <a:xfrm>
            <a:off x="243715" y="2144799"/>
            <a:ext cx="20298387" cy="10720596"/>
          </a:xfrm>
          <a:prstGeom prst="rect">
            <a:avLst/>
          </a:prstGeom>
        </p:spPr>
      </p:pic>
      <p:sp>
        <p:nvSpPr>
          <p:cNvPr id="5" name="TextBox 4">
            <a:extLst>
              <a:ext uri="{FF2B5EF4-FFF2-40B4-BE49-F238E27FC236}">
                <a16:creationId xmlns:a16="http://schemas.microsoft.com/office/drawing/2014/main" id="{557772B3-AF72-FB41-069C-747111DC7E53}"/>
              </a:ext>
            </a:extLst>
          </p:cNvPr>
          <p:cNvSpPr txBox="1"/>
          <p:nvPr/>
        </p:nvSpPr>
        <p:spPr>
          <a:xfrm>
            <a:off x="0" y="1167508"/>
            <a:ext cx="8603317"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lang="en-US" dirty="0"/>
              <a:t>  </a:t>
            </a:r>
            <a:r>
              <a:rPr lang="en-US" dirty="0">
                <a:hlinkClick r:id="rId4"/>
              </a:rPr>
              <a:t>https://www.mathworks.com/</a:t>
            </a:r>
            <a:r>
              <a:rPr lang="en-US" dirty="0"/>
              <a:t> </a:t>
            </a:r>
            <a:endParaRPr kumimoji="0" lang="en-US" sz="5000" b="0" i="0" u="none" strike="noStrike" cap="none" spc="0" normalizeH="0" baseline="0" dirty="0">
              <a:ln>
                <a:noFill/>
              </a:ln>
              <a:solidFill>
                <a:srgbClr val="000000"/>
              </a:solidFill>
              <a:effectLst/>
              <a:uFillTx/>
              <a:latin typeface="+mn-lt"/>
              <a:ea typeface="+mn-ea"/>
              <a:cs typeface="+mn-cs"/>
              <a:sym typeface="Helvetica Light"/>
            </a:endParaRPr>
          </a:p>
        </p:txBody>
      </p:sp>
      <p:sp>
        <p:nvSpPr>
          <p:cNvPr id="8" name="TextBox 7">
            <a:extLst>
              <a:ext uri="{FF2B5EF4-FFF2-40B4-BE49-F238E27FC236}">
                <a16:creationId xmlns:a16="http://schemas.microsoft.com/office/drawing/2014/main" id="{E03579F6-7E6E-2AB0-EAAA-4755E628F37C}"/>
              </a:ext>
            </a:extLst>
          </p:cNvPr>
          <p:cNvSpPr txBox="1"/>
          <p:nvPr/>
        </p:nvSpPr>
        <p:spPr>
          <a:xfrm>
            <a:off x="16140223" y="5341942"/>
            <a:ext cx="1807536" cy="1118255"/>
          </a:xfrm>
          <a:prstGeom prst="rect">
            <a:avLst/>
          </a:prstGeom>
          <a:solidFill>
            <a:schemeClr val="accent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6600" b="1" i="0" u="none" strike="noStrike" cap="none" spc="0" normalizeH="0" baseline="0" dirty="0">
                <a:ln>
                  <a:noFill/>
                </a:ln>
                <a:solidFill>
                  <a:srgbClr val="000000"/>
                </a:solidFill>
                <a:effectLst/>
                <a:uFillTx/>
                <a:latin typeface="Arial Black" panose="020B0A04020102020204" pitchFamily="34" charset="0"/>
                <a:sym typeface="Helvetica Light"/>
              </a:rPr>
              <a:t>HIL</a:t>
            </a:r>
          </a:p>
        </p:txBody>
      </p:sp>
      <p:sp>
        <p:nvSpPr>
          <p:cNvPr id="6" name="TextBox 5">
            <a:extLst>
              <a:ext uri="{FF2B5EF4-FFF2-40B4-BE49-F238E27FC236}">
                <a16:creationId xmlns:a16="http://schemas.microsoft.com/office/drawing/2014/main" id="{D007715D-2F55-DDE1-84A3-A1FAF8928FD9}"/>
              </a:ext>
            </a:extLst>
          </p:cNvPr>
          <p:cNvSpPr txBox="1"/>
          <p:nvPr/>
        </p:nvSpPr>
        <p:spPr>
          <a:xfrm>
            <a:off x="14745277" y="10365743"/>
            <a:ext cx="5006086" cy="2410916"/>
          </a:xfrm>
          <a:prstGeom prst="rect">
            <a:avLst/>
          </a:prstGeom>
          <a:solidFill>
            <a:schemeClr val="accent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5000" b="1" i="0" u="none" strike="noStrike" cap="none" spc="0" normalizeH="0" baseline="0" dirty="0">
                <a:ln>
                  <a:noFill/>
                </a:ln>
                <a:solidFill>
                  <a:srgbClr val="000000"/>
                </a:solidFill>
                <a:effectLst/>
                <a:uFillTx/>
                <a:latin typeface="+mn-lt"/>
                <a:ea typeface="+mn-ea"/>
                <a:cs typeface="+mn-cs"/>
                <a:sym typeface="Helvetica Light"/>
              </a:rPr>
              <a:t>ISO 26262</a:t>
            </a:r>
          </a:p>
          <a:p>
            <a:pPr marL="0" marR="0" indent="0" algn="l" defTabSz="825500" rtl="0" fontAlgn="auto" latinLnBrk="0" hangingPunct="0">
              <a:lnSpc>
                <a:spcPct val="100000"/>
              </a:lnSpc>
              <a:spcBef>
                <a:spcPts val="0"/>
              </a:spcBef>
              <a:spcAft>
                <a:spcPts val="0"/>
              </a:spcAft>
              <a:buClrTx/>
              <a:buSzTx/>
              <a:buFontTx/>
              <a:buNone/>
              <a:tabLst/>
            </a:pPr>
            <a:r>
              <a:rPr lang="en-US" b="1" dirty="0"/>
              <a:t>ISO/SAE 21434</a:t>
            </a:r>
            <a:r>
              <a:rPr kumimoji="0" lang="en-US" sz="5000" b="1" i="0" u="none" strike="noStrike" cap="none" spc="0" normalizeH="0" baseline="0" dirty="0">
                <a:ln>
                  <a:noFill/>
                </a:ln>
                <a:solidFill>
                  <a:srgbClr val="000000"/>
                </a:solidFill>
                <a:effectLst/>
                <a:uFillTx/>
                <a:latin typeface="+mn-lt"/>
                <a:ea typeface="+mn-ea"/>
                <a:cs typeface="+mn-cs"/>
                <a:sym typeface="Helvetica Light"/>
              </a:rPr>
              <a:t> </a:t>
            </a:r>
          </a:p>
          <a:p>
            <a:pPr marL="0" marR="0" indent="0" algn="l" defTabSz="825500" rtl="0" fontAlgn="auto" latinLnBrk="0" hangingPunct="0">
              <a:lnSpc>
                <a:spcPct val="100000"/>
              </a:lnSpc>
              <a:spcBef>
                <a:spcPts val="0"/>
              </a:spcBef>
              <a:spcAft>
                <a:spcPts val="0"/>
              </a:spcAft>
              <a:buClrTx/>
              <a:buSzTx/>
              <a:buFontTx/>
              <a:buNone/>
              <a:tabLst/>
            </a:pPr>
            <a:r>
              <a:rPr lang="en-US" b="1" dirty="0"/>
              <a:t>ISTQB</a:t>
            </a:r>
            <a:endParaRPr kumimoji="0" lang="en-US" sz="5000" b="1" i="0" u="none" strike="noStrike" cap="none" spc="0" normalizeH="0" baseline="0" dirty="0">
              <a:ln>
                <a:noFill/>
              </a:ln>
              <a:solidFill>
                <a:srgbClr val="000000"/>
              </a:solidFill>
              <a:effectLst/>
              <a:uFillTx/>
              <a:latin typeface="+mn-lt"/>
              <a:ea typeface="+mn-ea"/>
              <a:cs typeface="+mn-cs"/>
              <a:sym typeface="Helvetica Light"/>
            </a:endParaRPr>
          </a:p>
        </p:txBody>
      </p:sp>
      <p:sp>
        <p:nvSpPr>
          <p:cNvPr id="7" name="Rectangle: Rounded Corners 6">
            <a:extLst>
              <a:ext uri="{FF2B5EF4-FFF2-40B4-BE49-F238E27FC236}">
                <a16:creationId xmlns:a16="http://schemas.microsoft.com/office/drawing/2014/main" id="{960EF4DE-3F4E-8BB8-A70E-A6957BA4B4C8}"/>
              </a:ext>
            </a:extLst>
          </p:cNvPr>
          <p:cNvSpPr/>
          <p:nvPr/>
        </p:nvSpPr>
        <p:spPr>
          <a:xfrm>
            <a:off x="13954539" y="3001617"/>
            <a:ext cx="6587563" cy="7036905"/>
          </a:xfrm>
          <a:prstGeom prst="roundRect">
            <a:avLst/>
          </a:prstGeom>
          <a:noFill/>
          <a:ln w="76200" cap="flat">
            <a:solidFill>
              <a:schemeClr val="accent2">
                <a:lumMod val="60000"/>
                <a:lumOff val="40000"/>
              </a:schemeClr>
            </a:solidFill>
            <a:prstDash val="dash"/>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10" name="TextBox 9">
            <a:extLst>
              <a:ext uri="{FF2B5EF4-FFF2-40B4-BE49-F238E27FC236}">
                <a16:creationId xmlns:a16="http://schemas.microsoft.com/office/drawing/2014/main" id="{B5FC3C8D-1085-0F82-89F3-6E123C1F13EE}"/>
              </a:ext>
            </a:extLst>
          </p:cNvPr>
          <p:cNvSpPr txBox="1"/>
          <p:nvPr/>
        </p:nvSpPr>
        <p:spPr>
          <a:xfrm>
            <a:off x="6743199" y="6684360"/>
            <a:ext cx="2997149" cy="1641475"/>
          </a:xfrm>
          <a:prstGeom prst="rect">
            <a:avLst/>
          </a:prstGeom>
          <a:solidFill>
            <a:schemeClr val="accent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5000" b="1" i="0" u="none" strike="noStrike" cap="none" spc="0" normalizeH="0" baseline="0" dirty="0">
                <a:ln>
                  <a:noFill/>
                </a:ln>
                <a:solidFill>
                  <a:srgbClr val="000000"/>
                </a:solidFill>
                <a:effectLst/>
                <a:uFillTx/>
                <a:latin typeface="+mn-lt"/>
                <a:ea typeface="+mn-ea"/>
                <a:cs typeface="+mn-cs"/>
                <a:sym typeface="Helvetica Light"/>
              </a:rPr>
              <a:t>SW PATCHES</a:t>
            </a:r>
          </a:p>
        </p:txBody>
      </p:sp>
    </p:spTree>
    <p:extLst>
      <p:ext uri="{BB962C8B-B14F-4D97-AF65-F5344CB8AC3E}">
        <p14:creationId xmlns:p14="http://schemas.microsoft.com/office/powerpoint/2010/main" val="3453990834"/>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C1212-8FCA-F75A-D510-54669FFC953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EFF7D16-53B4-A7C1-57D0-B67B60C819BD}"/>
              </a:ext>
            </a:extLst>
          </p:cNvPr>
          <p:cNvSpPr>
            <a:spLocks noGrp="1"/>
          </p:cNvSpPr>
          <p:nvPr>
            <p:ph type="body" sz="quarter" idx="11"/>
          </p:nvPr>
        </p:nvSpPr>
        <p:spPr>
          <a:xfrm>
            <a:off x="2019300" y="238931"/>
            <a:ext cx="6426200" cy="1857155"/>
          </a:xfrm>
        </p:spPr>
        <p:txBody>
          <a:bodyPr/>
          <a:lstStyle/>
          <a:p>
            <a:r>
              <a:rPr lang="en-US" dirty="0"/>
              <a:t>Conclusion:</a:t>
            </a:r>
          </a:p>
        </p:txBody>
      </p:sp>
      <p:sp>
        <p:nvSpPr>
          <p:cNvPr id="2" name="TextBox 1">
            <a:extLst>
              <a:ext uri="{FF2B5EF4-FFF2-40B4-BE49-F238E27FC236}">
                <a16:creationId xmlns:a16="http://schemas.microsoft.com/office/drawing/2014/main" id="{50CE85EB-FEE5-4C08-3812-F42F366AB01E}"/>
              </a:ext>
            </a:extLst>
          </p:cNvPr>
          <p:cNvSpPr txBox="1"/>
          <p:nvPr/>
        </p:nvSpPr>
        <p:spPr>
          <a:xfrm>
            <a:off x="433137" y="2332157"/>
            <a:ext cx="22999902" cy="11674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US" sz="5400" dirty="0"/>
              <a:t>We hope this presentation provides a framework of the domestic automotive software engineer skills that complement all the components of MOSA in a way that provides a conduit to more effective acquisition with the DoD in the area of MOSA certified ground vehicle software.  </a:t>
            </a:r>
          </a:p>
          <a:p>
            <a:pPr marL="0" marR="0" indent="0" algn="l" defTabSz="825500" rtl="0" fontAlgn="auto" latinLnBrk="0" hangingPunct="0">
              <a:lnSpc>
                <a:spcPct val="100000"/>
              </a:lnSpc>
              <a:spcBef>
                <a:spcPts val="0"/>
              </a:spcBef>
              <a:spcAft>
                <a:spcPts val="0"/>
              </a:spcAft>
              <a:buClrTx/>
              <a:buSzTx/>
              <a:buFontTx/>
              <a:buNone/>
              <a:tabLst/>
            </a:pPr>
            <a:r>
              <a:rPr lang="en-US" sz="5400" dirty="0"/>
              <a:t>The intention is not to replace Military standards and best practices but rather to identify critical civilian software development skills in the domestic pool of engineers available to support military related software modernization initiatives.</a:t>
            </a:r>
          </a:p>
          <a:p>
            <a:pPr algn="l"/>
            <a:r>
              <a:rPr lang="en-US" sz="5400" dirty="0">
                <a:highlight>
                  <a:srgbClr val="00FFFF"/>
                </a:highlight>
              </a:rPr>
              <a:t>We recommend a </a:t>
            </a:r>
            <a:r>
              <a:rPr lang="en-US" sz="5400" b="1" dirty="0">
                <a:highlight>
                  <a:srgbClr val="00FFFF"/>
                </a:highlight>
              </a:rPr>
              <a:t>Cross-Industry Community of Interest (COI)</a:t>
            </a:r>
            <a:r>
              <a:rPr lang="en-US" sz="5400" dirty="0">
                <a:highlight>
                  <a:srgbClr val="00FFFF"/>
                </a:highlight>
              </a:rPr>
              <a:t> to bridge the gap between Detroit automotive software architects and the Army's ground vehicle systems engineers to establish strategic value for MOSA initiatives and goals.</a:t>
            </a:r>
            <a:br>
              <a:rPr lang="en-US" sz="5400" dirty="0"/>
            </a:br>
            <a:endParaRPr lang="en-US" sz="5400" dirty="0"/>
          </a:p>
          <a:p>
            <a:pPr marL="0" marR="0" indent="0" algn="ctr" defTabSz="825500" rtl="0" fontAlgn="auto" latinLnBrk="0" hangingPunct="0">
              <a:lnSpc>
                <a:spcPct val="100000"/>
              </a:lnSpc>
              <a:spcBef>
                <a:spcPts val="0"/>
              </a:spcBef>
              <a:spcAft>
                <a:spcPts val="0"/>
              </a:spcAft>
              <a:buClrTx/>
              <a:buSzTx/>
              <a:buFontTx/>
              <a:buNone/>
              <a:tabLst/>
            </a:pPr>
            <a:endParaRPr kumimoji="0" lang="en-US" sz="5000" b="0" i="0" u="none" strike="noStrike" cap="none" spc="0" normalizeH="0" baseline="0" dirty="0">
              <a:ln>
                <a:noFill/>
              </a:ln>
              <a:solidFill>
                <a:srgbClr val="000000"/>
              </a:solidFill>
              <a:effectLst/>
              <a:uFillTx/>
              <a:latin typeface="+mn-lt"/>
              <a:ea typeface="+mn-ea"/>
              <a:cs typeface="+mn-cs"/>
              <a:sym typeface="Helvetica Light"/>
            </a:endParaRPr>
          </a:p>
        </p:txBody>
      </p:sp>
    </p:spTree>
    <p:extLst>
      <p:ext uri="{BB962C8B-B14F-4D97-AF65-F5344CB8AC3E}">
        <p14:creationId xmlns:p14="http://schemas.microsoft.com/office/powerpoint/2010/main" val="896753402"/>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E7C9B-0ED7-44CD-E24B-A0F6D4749BE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516D8A2-13E7-32F4-31E4-DEA7022402AE}"/>
              </a:ext>
            </a:extLst>
          </p:cNvPr>
          <p:cNvSpPr>
            <a:spLocks noGrp="1"/>
          </p:cNvSpPr>
          <p:nvPr>
            <p:ph type="body" sz="quarter" idx="11"/>
          </p:nvPr>
        </p:nvSpPr>
        <p:spPr>
          <a:xfrm>
            <a:off x="2019300" y="238931"/>
            <a:ext cx="10172700" cy="1857155"/>
          </a:xfrm>
        </p:spPr>
        <p:txBody>
          <a:bodyPr/>
          <a:lstStyle/>
          <a:p>
            <a:r>
              <a:rPr lang="en-US" dirty="0"/>
              <a:t>Contact Information</a:t>
            </a:r>
          </a:p>
        </p:txBody>
      </p:sp>
      <p:sp>
        <p:nvSpPr>
          <p:cNvPr id="5" name="TextBox 4">
            <a:extLst>
              <a:ext uri="{FF2B5EF4-FFF2-40B4-BE49-F238E27FC236}">
                <a16:creationId xmlns:a16="http://schemas.microsoft.com/office/drawing/2014/main" id="{3A107C65-FE36-B5E6-292D-CAE8DE70C18A}"/>
              </a:ext>
            </a:extLst>
          </p:cNvPr>
          <p:cNvSpPr txBox="1"/>
          <p:nvPr/>
        </p:nvSpPr>
        <p:spPr>
          <a:xfrm>
            <a:off x="5549566" y="2590851"/>
            <a:ext cx="12238074" cy="70173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dirty="0"/>
              <a:t>Douglas Priemer, Vice President</a:t>
            </a:r>
          </a:p>
          <a:p>
            <a:pPr algn="l"/>
            <a:r>
              <a:rPr lang="en-US" dirty="0"/>
              <a:t>Karl Sime, Sr Consulting Engr</a:t>
            </a:r>
          </a:p>
          <a:p>
            <a:pPr algn="l"/>
            <a:r>
              <a:rPr lang="en-US" dirty="0"/>
              <a:t>Western Labs, LLC</a:t>
            </a:r>
          </a:p>
          <a:p>
            <a:pPr algn="l"/>
            <a:r>
              <a:rPr lang="en-US" dirty="0"/>
              <a:t>50W Big Beaver Rd Ste 400</a:t>
            </a:r>
          </a:p>
          <a:p>
            <a:pPr algn="l"/>
            <a:r>
              <a:rPr lang="en-US" dirty="0"/>
              <a:t>Troy, MI 48084</a:t>
            </a:r>
          </a:p>
          <a:p>
            <a:pPr algn="l"/>
            <a:endParaRPr lang="en-US" dirty="0"/>
          </a:p>
          <a:p>
            <a:pPr algn="l"/>
            <a:r>
              <a:rPr lang="en-US" dirty="0">
                <a:hlinkClick r:id="rId2"/>
              </a:rPr>
              <a:t>https://westernlabs.com/</a:t>
            </a:r>
            <a:r>
              <a:rPr lang="en-US" dirty="0"/>
              <a:t> </a:t>
            </a:r>
          </a:p>
          <a:p>
            <a:pPr algn="l"/>
            <a:r>
              <a:rPr lang="en-US" dirty="0"/>
              <a:t>Phone: +1 (313) 306-5907</a:t>
            </a:r>
          </a:p>
          <a:p>
            <a:pPr algn="l"/>
            <a:r>
              <a:rPr lang="en-US" dirty="0"/>
              <a:t>Email:  </a:t>
            </a:r>
            <a:r>
              <a:rPr lang="en-US" dirty="0">
                <a:hlinkClick r:id="rId3"/>
              </a:rPr>
              <a:t>operations@westernlabs.com</a:t>
            </a:r>
            <a:r>
              <a:rPr lang="en-US" dirty="0"/>
              <a:t> </a:t>
            </a:r>
          </a:p>
        </p:txBody>
      </p:sp>
      <p:sp>
        <p:nvSpPr>
          <p:cNvPr id="4" name="TextBox 3">
            <a:extLst>
              <a:ext uri="{FF2B5EF4-FFF2-40B4-BE49-F238E27FC236}">
                <a16:creationId xmlns:a16="http://schemas.microsoft.com/office/drawing/2014/main" id="{EADB0C60-6B37-E7AE-0AF3-C29DE0628636}"/>
              </a:ext>
            </a:extLst>
          </p:cNvPr>
          <p:cNvSpPr txBox="1"/>
          <p:nvPr/>
        </p:nvSpPr>
        <p:spPr>
          <a:xfrm>
            <a:off x="529390" y="10650033"/>
            <a:ext cx="21572620" cy="20621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sz="3200" b="1" dirty="0"/>
              <a:t>GVSC Real Time Control Systems (RTCS) </a:t>
            </a:r>
            <a:r>
              <a:rPr lang="en-US" sz="3200" dirty="0"/>
              <a:t>NeXtECU Reference:</a:t>
            </a:r>
          </a:p>
          <a:p>
            <a:pPr algn="l"/>
            <a:r>
              <a:rPr lang="en-US" sz="3200" dirty="0"/>
              <a:t>1. M. Sprengel, S. Raman, J. Rogers, P. Kruchko, D. Pace, “Hardware-in-the-Loop Plant Modeling in Support of the US Army’s Common Powertrain Controller Development”, In Proceedings of the Ground Vehicle Systems Engineering and Technology Symposium (GVSETS), NDIA, Novi, MI, Aug. 11-13, 2020.</a:t>
            </a:r>
          </a:p>
        </p:txBody>
      </p:sp>
    </p:spTree>
    <p:extLst>
      <p:ext uri="{BB962C8B-B14F-4D97-AF65-F5344CB8AC3E}">
        <p14:creationId xmlns:p14="http://schemas.microsoft.com/office/powerpoint/2010/main" val="1802888289"/>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DC0EC-DEC9-8732-281E-12FFA5B433C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DE007A1-4AF0-D4AA-350B-8CF17892AE95}"/>
              </a:ext>
            </a:extLst>
          </p:cNvPr>
          <p:cNvSpPr>
            <a:spLocks noGrp="1"/>
          </p:cNvSpPr>
          <p:nvPr>
            <p:ph type="body" sz="quarter" idx="11"/>
          </p:nvPr>
        </p:nvSpPr>
        <p:spPr>
          <a:xfrm>
            <a:off x="368967" y="238931"/>
            <a:ext cx="16430891" cy="1857155"/>
          </a:xfrm>
        </p:spPr>
        <p:txBody>
          <a:bodyPr/>
          <a:lstStyle/>
          <a:p>
            <a:r>
              <a:rPr lang="en-US" dirty="0"/>
              <a:t>Supplemental (AUTOSAR example) </a:t>
            </a:r>
          </a:p>
        </p:txBody>
      </p:sp>
      <p:pic>
        <p:nvPicPr>
          <p:cNvPr id="4" name="Picture 3">
            <a:extLst>
              <a:ext uri="{FF2B5EF4-FFF2-40B4-BE49-F238E27FC236}">
                <a16:creationId xmlns:a16="http://schemas.microsoft.com/office/drawing/2014/main" id="{0ABE995A-1C6B-88E5-BB4A-C67B8C964D4A}"/>
              </a:ext>
            </a:extLst>
          </p:cNvPr>
          <p:cNvPicPr>
            <a:picLocks noChangeAspect="1"/>
          </p:cNvPicPr>
          <p:nvPr/>
        </p:nvPicPr>
        <p:blipFill>
          <a:blip r:embed="rId3"/>
          <a:stretch>
            <a:fillRect/>
          </a:stretch>
        </p:blipFill>
        <p:spPr>
          <a:xfrm>
            <a:off x="368968" y="1772280"/>
            <a:ext cx="19924295" cy="11120536"/>
          </a:xfrm>
          <a:prstGeom prst="rect">
            <a:avLst/>
          </a:prstGeom>
        </p:spPr>
      </p:pic>
    </p:spTree>
    <p:extLst>
      <p:ext uri="{BB962C8B-B14F-4D97-AF65-F5344CB8AC3E}">
        <p14:creationId xmlns:p14="http://schemas.microsoft.com/office/powerpoint/2010/main" val="164817631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8458C-6DBD-68F0-FDEB-E1E8F55931D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77542D3-7906-324C-B7BB-C7E05EB96EC0}"/>
              </a:ext>
            </a:extLst>
          </p:cNvPr>
          <p:cNvSpPr>
            <a:spLocks noGrp="1"/>
          </p:cNvSpPr>
          <p:nvPr>
            <p:ph type="body" sz="quarter" idx="11"/>
          </p:nvPr>
        </p:nvSpPr>
        <p:spPr>
          <a:xfrm>
            <a:off x="0" y="238931"/>
            <a:ext cx="20977412" cy="1857155"/>
          </a:xfrm>
        </p:spPr>
        <p:txBody>
          <a:bodyPr/>
          <a:lstStyle/>
          <a:p>
            <a:r>
              <a:rPr lang="en-US" sz="6000" dirty="0"/>
              <a:t>Evolution of Technology – We did this!</a:t>
            </a:r>
          </a:p>
        </p:txBody>
      </p:sp>
      <p:pic>
        <p:nvPicPr>
          <p:cNvPr id="7" name="Picture 6">
            <a:extLst>
              <a:ext uri="{FF2B5EF4-FFF2-40B4-BE49-F238E27FC236}">
                <a16:creationId xmlns:a16="http://schemas.microsoft.com/office/drawing/2014/main" id="{534F2B2F-4848-BA77-86E1-9F6A364C7432}"/>
              </a:ext>
            </a:extLst>
          </p:cNvPr>
          <p:cNvPicPr>
            <a:picLocks noChangeAspect="1"/>
          </p:cNvPicPr>
          <p:nvPr/>
        </p:nvPicPr>
        <p:blipFill>
          <a:blip r:embed="rId3"/>
          <a:stretch>
            <a:fillRect/>
          </a:stretch>
        </p:blipFill>
        <p:spPr>
          <a:xfrm>
            <a:off x="1493345" y="1810872"/>
            <a:ext cx="18910325" cy="11135670"/>
          </a:xfrm>
          <a:prstGeom prst="rect">
            <a:avLst/>
          </a:prstGeom>
        </p:spPr>
      </p:pic>
      <p:sp>
        <p:nvSpPr>
          <p:cNvPr id="2" name="TextBox 1">
            <a:extLst>
              <a:ext uri="{FF2B5EF4-FFF2-40B4-BE49-F238E27FC236}">
                <a16:creationId xmlns:a16="http://schemas.microsoft.com/office/drawing/2014/main" id="{3BD1E8D2-6FC2-4EA4-F0E7-D03EB3C29B3E}"/>
              </a:ext>
            </a:extLst>
          </p:cNvPr>
          <p:cNvSpPr txBox="1"/>
          <p:nvPr/>
        </p:nvSpPr>
        <p:spPr>
          <a:xfrm>
            <a:off x="20606655" y="4667656"/>
            <a:ext cx="3796348" cy="3180358"/>
          </a:xfrm>
          <a:prstGeom prst="rect">
            <a:avLst/>
          </a:prstGeom>
          <a:solidFill>
            <a:schemeClr val="accent1">
              <a:lumMod val="20000"/>
              <a:lumOff val="80000"/>
            </a:schemeClr>
          </a:solidFill>
          <a:ln w="12700" cap="flat">
            <a:solidFill>
              <a:srgbClr val="4866B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5000" b="1" i="0" u="none" strike="noStrike" cap="none" spc="0" normalizeH="0" baseline="0" dirty="0">
                <a:ln>
                  <a:noFill/>
                </a:ln>
                <a:solidFill>
                  <a:srgbClr val="000000"/>
                </a:solidFill>
                <a:effectLst/>
                <a:uFillTx/>
                <a:latin typeface="+mn-lt"/>
                <a:ea typeface="+mn-ea"/>
                <a:cs typeface="+mn-cs"/>
                <a:sym typeface="Helvetica Light"/>
              </a:rPr>
              <a:t>Embedded Controls for Propulsion</a:t>
            </a:r>
          </a:p>
          <a:p>
            <a:pPr marL="0" marR="0" indent="0" algn="ctr" defTabSz="825500" rtl="0" fontAlgn="auto" latinLnBrk="0" hangingPunct="0">
              <a:lnSpc>
                <a:spcPct val="100000"/>
              </a:lnSpc>
              <a:spcBef>
                <a:spcPts val="0"/>
              </a:spcBef>
              <a:spcAft>
                <a:spcPts val="0"/>
              </a:spcAft>
              <a:buClrTx/>
              <a:buSzTx/>
              <a:buFontTx/>
              <a:buNone/>
              <a:tabLst/>
            </a:pPr>
            <a:r>
              <a:rPr lang="en-US" b="1" dirty="0"/>
              <a:t>Systems</a:t>
            </a:r>
            <a:endParaRPr kumimoji="0" lang="en-US" sz="5000" b="1" i="0" u="none" strike="noStrike" cap="none" spc="0" normalizeH="0" baseline="0" dirty="0">
              <a:ln>
                <a:noFill/>
              </a:ln>
              <a:solidFill>
                <a:srgbClr val="000000"/>
              </a:solidFill>
              <a:effectLst/>
              <a:uFillTx/>
              <a:latin typeface="+mn-lt"/>
              <a:ea typeface="+mn-ea"/>
              <a:cs typeface="+mn-cs"/>
              <a:sym typeface="Helvetica Light"/>
            </a:endParaRPr>
          </a:p>
        </p:txBody>
      </p:sp>
      <p:pic>
        <p:nvPicPr>
          <p:cNvPr id="12" name="Picture 11">
            <a:extLst>
              <a:ext uri="{FF2B5EF4-FFF2-40B4-BE49-F238E27FC236}">
                <a16:creationId xmlns:a16="http://schemas.microsoft.com/office/drawing/2014/main" id="{2A1A0753-DB4C-62E0-9F46-D42DA49F7100}"/>
              </a:ext>
            </a:extLst>
          </p:cNvPr>
          <p:cNvPicPr>
            <a:picLocks noChangeAspect="1"/>
          </p:cNvPicPr>
          <p:nvPr/>
        </p:nvPicPr>
        <p:blipFill>
          <a:blip r:embed="rId4"/>
          <a:stretch>
            <a:fillRect/>
          </a:stretch>
        </p:blipFill>
        <p:spPr>
          <a:xfrm>
            <a:off x="16417084" y="7935546"/>
            <a:ext cx="6473571" cy="4194232"/>
          </a:xfrm>
          <a:prstGeom prst="rect">
            <a:avLst/>
          </a:prstGeom>
        </p:spPr>
      </p:pic>
      <p:sp>
        <p:nvSpPr>
          <p:cNvPr id="14" name="TextBox 13">
            <a:extLst>
              <a:ext uri="{FF2B5EF4-FFF2-40B4-BE49-F238E27FC236}">
                <a16:creationId xmlns:a16="http://schemas.microsoft.com/office/drawing/2014/main" id="{30EE2CEB-95A5-011B-D294-2A66765ABB9A}"/>
              </a:ext>
            </a:extLst>
          </p:cNvPr>
          <p:cNvSpPr txBox="1"/>
          <p:nvPr/>
        </p:nvSpPr>
        <p:spPr>
          <a:xfrm>
            <a:off x="19954951" y="12217310"/>
            <a:ext cx="2935704"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600" dirty="0">
                <a:hlinkClick r:id="rId5"/>
              </a:rPr>
              <a:t>https://teamlynx-xm30.com/</a:t>
            </a:r>
            <a:r>
              <a:rPr lang="en-US" sz="1600" dirty="0"/>
              <a:t> </a:t>
            </a:r>
          </a:p>
        </p:txBody>
      </p:sp>
      <p:sp>
        <p:nvSpPr>
          <p:cNvPr id="16" name="TextBox 15">
            <a:extLst>
              <a:ext uri="{FF2B5EF4-FFF2-40B4-BE49-F238E27FC236}">
                <a16:creationId xmlns:a16="http://schemas.microsoft.com/office/drawing/2014/main" id="{E7165DEF-9868-05FA-E9EF-4012C8A5CD4D}"/>
              </a:ext>
            </a:extLst>
          </p:cNvPr>
          <p:cNvSpPr txBox="1"/>
          <p:nvPr/>
        </p:nvSpPr>
        <p:spPr>
          <a:xfrm>
            <a:off x="3744683" y="6355626"/>
            <a:ext cx="3796348" cy="1579920"/>
          </a:xfrm>
          <a:prstGeom prst="rect">
            <a:avLst/>
          </a:prstGeom>
          <a:solidFill>
            <a:schemeClr val="accent1">
              <a:lumMod val="20000"/>
              <a:lumOff val="80000"/>
            </a:schemeClr>
          </a:solidFill>
          <a:ln w="12700" cap="flat">
            <a:solidFill>
              <a:srgbClr val="4866B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3200" b="1" i="0" u="none" strike="noStrike" cap="none" spc="0" normalizeH="0" baseline="0" dirty="0">
                <a:ln>
                  <a:noFill/>
                </a:ln>
                <a:solidFill>
                  <a:srgbClr val="000000"/>
                </a:solidFill>
                <a:effectLst/>
                <a:uFillTx/>
                <a:latin typeface="+mn-lt"/>
                <a:ea typeface="+mn-ea"/>
                <a:cs typeface="+mn-cs"/>
                <a:sym typeface="Helvetica Light"/>
              </a:rPr>
              <a:t>We all want to go somewher</a:t>
            </a:r>
            <a:r>
              <a:rPr lang="en-US" sz="3200" b="1" dirty="0"/>
              <a:t>e and do something</a:t>
            </a:r>
            <a:endParaRPr kumimoji="0" lang="en-US" sz="3200" b="1" i="0" u="none" strike="noStrike" cap="none" spc="0" normalizeH="0" baseline="0" dirty="0">
              <a:ln>
                <a:noFill/>
              </a:ln>
              <a:solidFill>
                <a:srgbClr val="000000"/>
              </a:solidFill>
              <a:effectLst/>
              <a:uFillTx/>
              <a:latin typeface="+mn-lt"/>
              <a:ea typeface="+mn-ea"/>
              <a:cs typeface="+mn-cs"/>
              <a:sym typeface="Helvetica Light"/>
            </a:endParaRPr>
          </a:p>
        </p:txBody>
      </p:sp>
    </p:spTree>
    <p:extLst>
      <p:ext uri="{BB962C8B-B14F-4D97-AF65-F5344CB8AC3E}">
        <p14:creationId xmlns:p14="http://schemas.microsoft.com/office/powerpoint/2010/main" val="419435720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3CC82-536F-A7B6-8A8C-0AD78F7514D3}"/>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31DE3524-15C1-8462-D3FD-6DEA5EDAA2A6}"/>
              </a:ext>
            </a:extLst>
          </p:cNvPr>
          <p:cNvPicPr>
            <a:picLocks noChangeAspect="1"/>
          </p:cNvPicPr>
          <p:nvPr/>
        </p:nvPicPr>
        <p:blipFill>
          <a:blip r:embed="rId3"/>
          <a:stretch>
            <a:fillRect/>
          </a:stretch>
        </p:blipFill>
        <p:spPr>
          <a:xfrm>
            <a:off x="0" y="1857155"/>
            <a:ext cx="20331952" cy="11099180"/>
          </a:xfrm>
          <a:prstGeom prst="rect">
            <a:avLst/>
          </a:prstGeom>
        </p:spPr>
      </p:pic>
      <p:sp>
        <p:nvSpPr>
          <p:cNvPr id="3" name="Text Placeholder 2">
            <a:extLst>
              <a:ext uri="{FF2B5EF4-FFF2-40B4-BE49-F238E27FC236}">
                <a16:creationId xmlns:a16="http://schemas.microsoft.com/office/drawing/2014/main" id="{88DEA5AA-96D9-F554-ACA3-4CD5A5690440}"/>
              </a:ext>
            </a:extLst>
          </p:cNvPr>
          <p:cNvSpPr>
            <a:spLocks noGrp="1"/>
          </p:cNvSpPr>
          <p:nvPr>
            <p:ph type="body" sz="quarter" idx="11"/>
          </p:nvPr>
        </p:nvSpPr>
        <p:spPr>
          <a:xfrm>
            <a:off x="170329" y="0"/>
            <a:ext cx="19587883" cy="1857155"/>
          </a:xfrm>
        </p:spPr>
        <p:txBody>
          <a:bodyPr/>
          <a:lstStyle/>
          <a:p>
            <a:r>
              <a:rPr lang="en-US" dirty="0"/>
              <a:t>Evolution of Technology – Growing Pains</a:t>
            </a:r>
          </a:p>
        </p:txBody>
      </p:sp>
      <p:grpSp>
        <p:nvGrpSpPr>
          <p:cNvPr id="11" name="Group 10">
            <a:extLst>
              <a:ext uri="{FF2B5EF4-FFF2-40B4-BE49-F238E27FC236}">
                <a16:creationId xmlns:a16="http://schemas.microsoft.com/office/drawing/2014/main" id="{F53542C6-98FD-9FFE-3DA7-EB06BEA8B95D}"/>
              </a:ext>
            </a:extLst>
          </p:cNvPr>
          <p:cNvGrpSpPr/>
          <p:nvPr/>
        </p:nvGrpSpPr>
        <p:grpSpPr>
          <a:xfrm>
            <a:off x="21276519" y="3775040"/>
            <a:ext cx="1715351" cy="1239127"/>
            <a:chOff x="20695332" y="3728545"/>
            <a:chExt cx="1715351" cy="1239127"/>
          </a:xfrm>
        </p:grpSpPr>
        <p:sp>
          <p:nvSpPr>
            <p:cNvPr id="8" name="Isosceles Triangle 7">
              <a:extLst>
                <a:ext uri="{FF2B5EF4-FFF2-40B4-BE49-F238E27FC236}">
                  <a16:creationId xmlns:a16="http://schemas.microsoft.com/office/drawing/2014/main" id="{9AF96E58-8C32-B176-82D8-B70BD58B47FD}"/>
                </a:ext>
              </a:extLst>
            </p:cNvPr>
            <p:cNvSpPr/>
            <p:nvPr/>
          </p:nvSpPr>
          <p:spPr>
            <a:xfrm>
              <a:off x="20695332" y="3728545"/>
              <a:ext cx="1715351" cy="1239127"/>
            </a:xfrm>
            <a:prstGeom prst="triangle">
              <a:avLst/>
            </a:prstGeom>
            <a:solidFill>
              <a:srgbClr val="FFFF00"/>
            </a:solidFill>
            <a:ln w="76200" cap="flat">
              <a:solidFill>
                <a:schemeClr val="tx1">
                  <a:lumMod val="95000"/>
                  <a:lumOff val="5000"/>
                </a:schemeClr>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6600" b="1" i="0" u="none" strike="noStrike" cap="none" spc="0" normalizeH="0" baseline="0" dirty="0">
                <a:ln>
                  <a:noFill/>
                </a:ln>
                <a:solidFill>
                  <a:schemeClr val="tx1">
                    <a:lumMod val="95000"/>
                    <a:lumOff val="5000"/>
                  </a:schemeClr>
                </a:solidFill>
                <a:effectLst/>
                <a:uFillTx/>
                <a:latin typeface="+mn-lt"/>
                <a:ea typeface="+mn-ea"/>
                <a:cs typeface="+mn-cs"/>
                <a:sym typeface="Helvetica Light"/>
              </a:endParaRPr>
            </a:p>
          </p:txBody>
        </p:sp>
        <p:pic>
          <p:nvPicPr>
            <p:cNvPr id="10" name="Picture 9">
              <a:extLst>
                <a:ext uri="{FF2B5EF4-FFF2-40B4-BE49-F238E27FC236}">
                  <a16:creationId xmlns:a16="http://schemas.microsoft.com/office/drawing/2014/main" id="{BF482002-DBE0-7188-877E-97654E3D7647}"/>
                </a:ext>
              </a:extLst>
            </p:cNvPr>
            <p:cNvPicPr>
              <a:picLocks noChangeAspect="1"/>
            </p:cNvPicPr>
            <p:nvPr/>
          </p:nvPicPr>
          <p:blipFill>
            <a:blip r:embed="rId4"/>
            <a:stretch>
              <a:fillRect/>
            </a:stretch>
          </p:blipFill>
          <p:spPr>
            <a:xfrm>
              <a:off x="21440944" y="4059205"/>
              <a:ext cx="220026" cy="852599"/>
            </a:xfrm>
            <a:prstGeom prst="rect">
              <a:avLst/>
            </a:prstGeom>
          </p:spPr>
        </p:pic>
      </p:grpSp>
      <p:sp>
        <p:nvSpPr>
          <p:cNvPr id="12" name="TextBox 11">
            <a:extLst>
              <a:ext uri="{FF2B5EF4-FFF2-40B4-BE49-F238E27FC236}">
                <a16:creationId xmlns:a16="http://schemas.microsoft.com/office/drawing/2014/main" id="{487EA2D0-49CF-51EA-227E-7362A60971E4}"/>
              </a:ext>
            </a:extLst>
          </p:cNvPr>
          <p:cNvSpPr txBox="1"/>
          <p:nvPr/>
        </p:nvSpPr>
        <p:spPr>
          <a:xfrm>
            <a:off x="20982185" y="5344827"/>
            <a:ext cx="2737971" cy="37959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dirty="0">
                <a:ln>
                  <a:noFill/>
                </a:ln>
                <a:solidFill>
                  <a:srgbClr val="000000"/>
                </a:solidFill>
                <a:effectLst/>
                <a:uFillTx/>
                <a:latin typeface="Arial Black" panose="020B0A04020102020204" pitchFamily="34" charset="0"/>
                <a:sym typeface="Helvetica Light"/>
              </a:rPr>
              <a:t>One Line of Domestic Code</a:t>
            </a:r>
          </a:p>
          <a:p>
            <a:pPr marL="0" marR="0" indent="0" algn="l" defTabSz="825500" rtl="0" fontAlgn="auto" latinLnBrk="0" hangingPunct="0">
              <a:lnSpc>
                <a:spcPct val="100000"/>
              </a:lnSpc>
              <a:spcBef>
                <a:spcPts val="0"/>
              </a:spcBef>
              <a:spcAft>
                <a:spcPts val="0"/>
              </a:spcAft>
              <a:buClrTx/>
              <a:buSzTx/>
              <a:buFontTx/>
              <a:buNone/>
              <a:tabLst/>
            </a:pPr>
            <a:endParaRPr lang="en-US" sz="2400" b="1" dirty="0">
              <a:latin typeface="Arial Black" panose="020B0A04020102020204" pitchFamily="34" charset="0"/>
            </a:endParaRPr>
          </a:p>
          <a:p>
            <a:pPr marL="0" marR="0" indent="0" algn="l" defTabSz="825500" rtl="0" fontAlgn="auto" latinLnBrk="0" hangingPunct="0">
              <a:lnSpc>
                <a:spcPct val="100000"/>
              </a:lnSpc>
              <a:spcBef>
                <a:spcPts val="0"/>
              </a:spcBef>
              <a:spcAft>
                <a:spcPts val="0"/>
              </a:spcAft>
              <a:buClrTx/>
              <a:buSzTx/>
              <a:buFontTx/>
              <a:buNone/>
              <a:tabLst/>
            </a:pPr>
            <a:endParaRPr lang="en-US" sz="2400" b="1" dirty="0">
              <a:latin typeface="Arial Black" panose="020B0A04020102020204" pitchFamily="34" charset="0"/>
            </a:endParaRPr>
          </a:p>
          <a:p>
            <a:pPr marL="0" marR="0" indent="0" algn="l" defTabSz="8255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dirty="0">
                <a:ln>
                  <a:noFill/>
                </a:ln>
                <a:solidFill>
                  <a:srgbClr val="000000"/>
                </a:solidFill>
                <a:effectLst/>
                <a:uFillTx/>
                <a:latin typeface="Arial Black" panose="020B0A04020102020204" pitchFamily="34" charset="0"/>
                <a:sym typeface="Helvetica Light"/>
              </a:rPr>
              <a:t>One Line of Military Code</a:t>
            </a:r>
          </a:p>
          <a:p>
            <a:pPr marL="0" marR="0" indent="0" algn="l" defTabSz="825500" rtl="0" fontAlgn="auto" latinLnBrk="0" hangingPunct="0">
              <a:lnSpc>
                <a:spcPct val="100000"/>
              </a:lnSpc>
              <a:spcBef>
                <a:spcPts val="0"/>
              </a:spcBef>
              <a:spcAft>
                <a:spcPts val="0"/>
              </a:spcAft>
              <a:buClrTx/>
              <a:buSzTx/>
              <a:buFontTx/>
              <a:buNone/>
              <a:tabLst/>
            </a:pPr>
            <a:endParaRPr lang="en-US" sz="2400" b="1" dirty="0">
              <a:latin typeface="Arial Black" panose="020B0A04020102020204" pitchFamily="34" charset="0"/>
            </a:endParaRPr>
          </a:p>
          <a:p>
            <a:pPr marL="0" marR="0" indent="0" algn="l" defTabSz="8255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dirty="0">
                <a:ln>
                  <a:noFill/>
                </a:ln>
                <a:solidFill>
                  <a:srgbClr val="000000"/>
                </a:solidFill>
                <a:effectLst/>
                <a:uFillTx/>
                <a:latin typeface="Arial Black" panose="020B0A04020102020204" pitchFamily="34" charset="0"/>
                <a:sym typeface="Helvetica Light"/>
              </a:rPr>
              <a:t>Logic Density in Mil Code much higher</a:t>
            </a:r>
          </a:p>
        </p:txBody>
      </p:sp>
      <p:sp>
        <p:nvSpPr>
          <p:cNvPr id="13" name="TextBox 12">
            <a:extLst>
              <a:ext uri="{FF2B5EF4-FFF2-40B4-BE49-F238E27FC236}">
                <a16:creationId xmlns:a16="http://schemas.microsoft.com/office/drawing/2014/main" id="{238E1A55-CBE6-21D9-C382-77B4B03DCED8}"/>
              </a:ext>
            </a:extLst>
          </p:cNvPr>
          <p:cNvSpPr txBox="1"/>
          <p:nvPr/>
        </p:nvSpPr>
        <p:spPr>
          <a:xfrm>
            <a:off x="21434425" y="5856917"/>
            <a:ext cx="1627322" cy="11182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6600" b="1" i="0" u="none" strike="noStrike" cap="none" spc="0" normalizeH="0" baseline="0" dirty="0">
                <a:ln>
                  <a:noFill/>
                </a:ln>
                <a:solidFill>
                  <a:srgbClr val="000000"/>
                </a:solidFill>
                <a:effectLst/>
                <a:uFillTx/>
                <a:latin typeface="+mn-lt"/>
                <a:ea typeface="+mn-ea"/>
                <a:cs typeface="+mn-cs"/>
                <a:sym typeface="Helvetica Light"/>
              </a:rPr>
              <a:t>≠</a:t>
            </a:r>
          </a:p>
        </p:txBody>
      </p:sp>
      <p:pic>
        <p:nvPicPr>
          <p:cNvPr id="4" name="Picture 3">
            <a:extLst>
              <a:ext uri="{FF2B5EF4-FFF2-40B4-BE49-F238E27FC236}">
                <a16:creationId xmlns:a16="http://schemas.microsoft.com/office/drawing/2014/main" id="{5E35708D-E37B-6A2F-082F-E8DCACC9A8A9}"/>
              </a:ext>
            </a:extLst>
          </p:cNvPr>
          <p:cNvPicPr>
            <a:picLocks noChangeAspect="1"/>
          </p:cNvPicPr>
          <p:nvPr/>
        </p:nvPicPr>
        <p:blipFill>
          <a:blip r:embed="rId5"/>
          <a:stretch>
            <a:fillRect/>
          </a:stretch>
        </p:blipFill>
        <p:spPr>
          <a:xfrm>
            <a:off x="325103" y="9564531"/>
            <a:ext cx="3953258" cy="3391803"/>
          </a:xfrm>
          <a:prstGeom prst="rect">
            <a:avLst/>
          </a:prstGeom>
        </p:spPr>
      </p:pic>
    </p:spTree>
    <p:extLst>
      <p:ext uri="{BB962C8B-B14F-4D97-AF65-F5344CB8AC3E}">
        <p14:creationId xmlns:p14="http://schemas.microsoft.com/office/powerpoint/2010/main" val="233774532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1C9DC5F-96A5-C642-99AC-39A21DA50BF1}"/>
              </a:ext>
            </a:extLst>
          </p:cNvPr>
          <p:cNvSpPr>
            <a:spLocks noGrp="1"/>
          </p:cNvSpPr>
          <p:nvPr>
            <p:ph type="body" sz="quarter" idx="11"/>
          </p:nvPr>
        </p:nvSpPr>
        <p:spPr>
          <a:xfrm>
            <a:off x="476249" y="308456"/>
            <a:ext cx="19389969" cy="2737351"/>
          </a:xfrm>
        </p:spPr>
        <p:txBody>
          <a:bodyPr/>
          <a:lstStyle/>
          <a:p>
            <a:r>
              <a:rPr lang="en-US" sz="6000" dirty="0"/>
              <a:t>Despite the Evolution – Old Outdated Code Still Exists</a:t>
            </a:r>
          </a:p>
        </p:txBody>
      </p:sp>
      <p:sp>
        <p:nvSpPr>
          <p:cNvPr id="5" name="Text Placeholder 4">
            <a:extLst>
              <a:ext uri="{FF2B5EF4-FFF2-40B4-BE49-F238E27FC236}">
                <a16:creationId xmlns:a16="http://schemas.microsoft.com/office/drawing/2014/main" id="{D7032ED1-D963-28BA-0604-F7FB0B881899}"/>
              </a:ext>
            </a:extLst>
          </p:cNvPr>
          <p:cNvSpPr>
            <a:spLocks noGrp="1"/>
          </p:cNvSpPr>
          <p:nvPr>
            <p:ph type="body" sz="quarter" idx="10"/>
          </p:nvPr>
        </p:nvSpPr>
        <p:spPr>
          <a:xfrm>
            <a:off x="2023730" y="2842518"/>
            <a:ext cx="20242712" cy="10004425"/>
          </a:xfrm>
        </p:spPr>
        <p:txBody>
          <a:bodyPr/>
          <a:lstStyle/>
          <a:p>
            <a:r>
              <a:rPr lang="en-US" b="1" dirty="0"/>
              <a:t>Military Challenge </a:t>
            </a:r>
            <a:r>
              <a:rPr lang="en-US" dirty="0"/>
              <a:t>– a complex layered mixture of decades old legacy code and cutting-edge modern code, mostly driven by long life cycles</a:t>
            </a:r>
          </a:p>
          <a:p>
            <a:r>
              <a:rPr lang="en-US" b="1" dirty="0"/>
              <a:t>Government Intervention </a:t>
            </a:r>
            <a:r>
              <a:rPr lang="en-US" dirty="0"/>
              <a:t>– </a:t>
            </a:r>
          </a:p>
          <a:p>
            <a:pPr marL="685800" indent="-685800">
              <a:buFont typeface="Arial" panose="020B0604020202020204" pitchFamily="34" charset="0"/>
              <a:buChar char="•"/>
            </a:pPr>
            <a:r>
              <a:rPr lang="en-US" dirty="0"/>
              <a:t>FY 1994-</a:t>
            </a:r>
            <a:r>
              <a:rPr lang="en-US" b="1" dirty="0"/>
              <a:t>2004/2017</a:t>
            </a:r>
            <a:r>
              <a:rPr lang="en-US" dirty="0"/>
              <a:t> – Key Mandates for MOSA</a:t>
            </a:r>
          </a:p>
          <a:p>
            <a:pPr marL="685800" indent="-685800">
              <a:buFont typeface="Arial" panose="020B0604020202020204" pitchFamily="34" charset="0"/>
              <a:buChar char="•"/>
            </a:pPr>
            <a:r>
              <a:rPr lang="en-US" b="1" dirty="0"/>
              <a:t>Oct 2020 - DoDi 5000.87 SW Acquisition Pathway (for MOSA)</a:t>
            </a:r>
          </a:p>
          <a:p>
            <a:pPr marL="685800" indent="-685800">
              <a:buFont typeface="Arial" panose="020B0604020202020204" pitchFamily="34" charset="0"/>
              <a:buChar char="•"/>
            </a:pPr>
            <a:r>
              <a:rPr lang="en-US" b="1" dirty="0"/>
              <a:t>FY 2021 NDAA – Expand MOSA </a:t>
            </a:r>
          </a:p>
          <a:p>
            <a:pPr marL="685800" indent="-685800">
              <a:buFont typeface="Arial" panose="020B0604020202020204" pitchFamily="34" charset="0"/>
              <a:buChar char="•"/>
            </a:pPr>
            <a:r>
              <a:rPr lang="en-US" b="1" dirty="0"/>
              <a:t>May 2021 EO 14028 – Accelerate Commercial Partnerships (ZTA)</a:t>
            </a:r>
          </a:p>
          <a:p>
            <a:pPr marL="685800" indent="-685800">
              <a:buFont typeface="Arial" panose="020B0604020202020204" pitchFamily="34" charset="0"/>
              <a:buChar char="•"/>
            </a:pPr>
            <a:r>
              <a:rPr lang="en-US" b="1" dirty="0"/>
              <a:t>Nov 2021 – DoD Software Modernization Strategy Drafted</a:t>
            </a:r>
          </a:p>
          <a:p>
            <a:pPr marL="685800" indent="-685800">
              <a:buFont typeface="Arial" panose="020B0604020202020204" pitchFamily="34" charset="0"/>
              <a:buChar char="•"/>
            </a:pPr>
            <a:r>
              <a:rPr lang="en-US" b="1" dirty="0"/>
              <a:t>Feb 2022 – DoD Launches SW Modernization Strategy</a:t>
            </a:r>
          </a:p>
          <a:p>
            <a:pPr marL="685800" indent="-685800">
              <a:buFont typeface="Arial" panose="020B0604020202020204" pitchFamily="34" charset="0"/>
              <a:buChar char="•"/>
            </a:pPr>
            <a:r>
              <a:rPr lang="en-US" dirty="0"/>
              <a:t>March 2025 – Acquisition Reform (SW at Speed and Scale)</a:t>
            </a:r>
          </a:p>
          <a:p>
            <a:pPr marL="685800" indent="-685800">
              <a:buFont typeface="Arial" panose="020B0604020202020204" pitchFamily="34" charset="0"/>
              <a:buChar char="•"/>
            </a:pPr>
            <a:r>
              <a:rPr lang="en-US" dirty="0"/>
              <a:t>Nov 2025 – PAEs Accelerate the use of MOSA</a:t>
            </a:r>
          </a:p>
          <a:p>
            <a:r>
              <a:rPr lang="en-US" sz="4400" b="1" dirty="0"/>
              <a:t>This sparked an in-depth comparison of Tools and Methods used by Automotive and Ground Vehicle for Controls Development and Validation </a:t>
            </a:r>
          </a:p>
          <a:p>
            <a:endParaRPr lang="en-US" dirty="0"/>
          </a:p>
          <a:p>
            <a:endParaRPr lang="en-US" dirty="0"/>
          </a:p>
        </p:txBody>
      </p:sp>
    </p:spTree>
    <p:extLst>
      <p:ext uri="{BB962C8B-B14F-4D97-AF65-F5344CB8AC3E}">
        <p14:creationId xmlns:p14="http://schemas.microsoft.com/office/powerpoint/2010/main" val="266718114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F8CD7-E263-D57D-F8F5-C1DDE1171DD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BC129DF-448C-41B6-32C4-8DF49B94C54B}"/>
              </a:ext>
            </a:extLst>
          </p:cNvPr>
          <p:cNvSpPr>
            <a:spLocks noGrp="1"/>
          </p:cNvSpPr>
          <p:nvPr>
            <p:ph type="body" sz="quarter" idx="10"/>
          </p:nvPr>
        </p:nvSpPr>
        <p:spPr/>
        <p:txBody>
          <a:bodyPr/>
          <a:lstStyle/>
          <a:p>
            <a:r>
              <a:rPr lang="en-US" dirty="0"/>
              <a:t>The Military wants modern software.  The domestic automotive industry modernizes their software every model year. How can we help? </a:t>
            </a:r>
          </a:p>
          <a:p>
            <a:endParaRPr lang="en-US" dirty="0"/>
          </a:p>
          <a:p>
            <a:r>
              <a:rPr lang="en-US" dirty="0"/>
              <a:t>Let’s start by what we have in common and identify services that directly carry over to the military.</a:t>
            </a:r>
          </a:p>
          <a:p>
            <a:endParaRPr lang="en-US" dirty="0"/>
          </a:p>
          <a:p>
            <a:pPr marL="914400" indent="-914400">
              <a:buAutoNum type="arabicPeriod"/>
            </a:pPr>
            <a:r>
              <a:rPr lang="en-US" dirty="0"/>
              <a:t>Requirements Engineering and Planning</a:t>
            </a:r>
          </a:p>
          <a:p>
            <a:pPr marL="914400" indent="-914400">
              <a:buAutoNum type="arabicPeriod"/>
            </a:pPr>
            <a:r>
              <a:rPr lang="en-US" dirty="0"/>
              <a:t>Risk and Safety Analysis</a:t>
            </a:r>
          </a:p>
          <a:p>
            <a:pPr marL="914400" indent="-914400">
              <a:buAutoNum type="arabicPeriod"/>
            </a:pPr>
            <a:r>
              <a:rPr lang="en-US" dirty="0"/>
              <a:t>Architecture and Design</a:t>
            </a:r>
          </a:p>
          <a:p>
            <a:pPr marL="914400" indent="-914400">
              <a:buAutoNum type="arabicPeriod"/>
            </a:pPr>
            <a:r>
              <a:rPr lang="en-US" dirty="0"/>
              <a:t>Software Implementation and Coding</a:t>
            </a:r>
          </a:p>
          <a:p>
            <a:pPr marL="914400" indent="-914400">
              <a:buAutoNum type="arabicPeriod"/>
            </a:pPr>
            <a:r>
              <a:rPr lang="en-US" dirty="0"/>
              <a:t>Verification and Testing</a:t>
            </a:r>
          </a:p>
          <a:p>
            <a:pPr marL="914400" indent="-914400">
              <a:buAutoNum type="arabicPeriod"/>
            </a:pPr>
            <a:r>
              <a:rPr lang="en-US" dirty="0"/>
              <a:t>Lifecycle and Configuration Management</a:t>
            </a:r>
          </a:p>
        </p:txBody>
      </p:sp>
      <p:sp>
        <p:nvSpPr>
          <p:cNvPr id="3" name="Text Placeholder 2">
            <a:extLst>
              <a:ext uri="{FF2B5EF4-FFF2-40B4-BE49-F238E27FC236}">
                <a16:creationId xmlns:a16="http://schemas.microsoft.com/office/drawing/2014/main" id="{B1CCE041-EBD5-29A1-9714-4BFED7CA7644}"/>
              </a:ext>
            </a:extLst>
          </p:cNvPr>
          <p:cNvSpPr>
            <a:spLocks noGrp="1"/>
          </p:cNvSpPr>
          <p:nvPr>
            <p:ph type="body" sz="quarter" idx="11"/>
          </p:nvPr>
        </p:nvSpPr>
        <p:spPr/>
        <p:txBody>
          <a:bodyPr/>
          <a:lstStyle/>
          <a:p>
            <a:r>
              <a:rPr lang="en-US" dirty="0"/>
              <a:t>Same </a:t>
            </a:r>
            <a:r>
              <a:rPr lang="en-US" i="1" dirty="0"/>
              <a:t>but Different </a:t>
            </a:r>
            <a:r>
              <a:rPr lang="en-US" dirty="0"/>
              <a:t>. . .</a:t>
            </a:r>
          </a:p>
        </p:txBody>
      </p:sp>
      <p:pic>
        <p:nvPicPr>
          <p:cNvPr id="11" name="Picture 10">
            <a:extLst>
              <a:ext uri="{FF2B5EF4-FFF2-40B4-BE49-F238E27FC236}">
                <a16:creationId xmlns:a16="http://schemas.microsoft.com/office/drawing/2014/main" id="{688DF155-4CA7-39EB-32E3-F36C0FAC8186}"/>
              </a:ext>
            </a:extLst>
          </p:cNvPr>
          <p:cNvPicPr>
            <a:picLocks noChangeAspect="1"/>
          </p:cNvPicPr>
          <p:nvPr/>
        </p:nvPicPr>
        <p:blipFill>
          <a:blip r:embed="rId3"/>
          <a:stretch>
            <a:fillRect/>
          </a:stretch>
        </p:blipFill>
        <p:spPr>
          <a:xfrm>
            <a:off x="15268073" y="5908012"/>
            <a:ext cx="6581274" cy="6361899"/>
          </a:xfrm>
          <a:prstGeom prst="rect">
            <a:avLst/>
          </a:prstGeom>
        </p:spPr>
      </p:pic>
      <p:sp>
        <p:nvSpPr>
          <p:cNvPr id="13" name="TextBox 12">
            <a:extLst>
              <a:ext uri="{FF2B5EF4-FFF2-40B4-BE49-F238E27FC236}">
                <a16:creationId xmlns:a16="http://schemas.microsoft.com/office/drawing/2014/main" id="{41B5FA4E-5A69-419D-7EE6-B8ECCF15E967}"/>
              </a:ext>
            </a:extLst>
          </p:cNvPr>
          <p:cNvSpPr txBox="1"/>
          <p:nvPr/>
        </p:nvSpPr>
        <p:spPr>
          <a:xfrm>
            <a:off x="11044990" y="12330456"/>
            <a:ext cx="12240126"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400" dirty="0"/>
              <a:t>https://ecse324.ece.mcgill.ca/_static/8086-die-blog-post/www.righto.com/2020/06/a-look-at-die-of-8086-processor.html</a:t>
            </a:r>
          </a:p>
        </p:txBody>
      </p:sp>
    </p:spTree>
    <p:extLst>
      <p:ext uri="{BB962C8B-B14F-4D97-AF65-F5344CB8AC3E}">
        <p14:creationId xmlns:p14="http://schemas.microsoft.com/office/powerpoint/2010/main" val="364251897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43DF004-40A7-5D92-EC07-7C382006472C}"/>
              </a:ext>
            </a:extLst>
          </p:cNvPr>
          <p:cNvSpPr>
            <a:spLocks noGrp="1"/>
          </p:cNvSpPr>
          <p:nvPr>
            <p:ph type="body" sz="quarter" idx="11"/>
          </p:nvPr>
        </p:nvSpPr>
        <p:spPr>
          <a:xfrm>
            <a:off x="215153" y="238931"/>
            <a:ext cx="24168847" cy="1857155"/>
          </a:xfrm>
        </p:spPr>
        <p:txBody>
          <a:bodyPr/>
          <a:lstStyle/>
          <a:p>
            <a:r>
              <a:rPr lang="en-US" sz="6000" dirty="0"/>
              <a:t>The “V” for DoD – Traceability &amp; Lifecycle Support</a:t>
            </a:r>
          </a:p>
        </p:txBody>
      </p:sp>
      <p:pic>
        <p:nvPicPr>
          <p:cNvPr id="11" name="Picture 10">
            <a:extLst>
              <a:ext uri="{FF2B5EF4-FFF2-40B4-BE49-F238E27FC236}">
                <a16:creationId xmlns:a16="http://schemas.microsoft.com/office/drawing/2014/main" id="{A16F9874-E776-A293-B06F-89647C36E985}"/>
              </a:ext>
            </a:extLst>
          </p:cNvPr>
          <p:cNvPicPr>
            <a:picLocks noChangeAspect="1"/>
          </p:cNvPicPr>
          <p:nvPr/>
        </p:nvPicPr>
        <p:blipFill>
          <a:blip r:embed="rId3"/>
          <a:stretch>
            <a:fillRect/>
          </a:stretch>
        </p:blipFill>
        <p:spPr>
          <a:xfrm>
            <a:off x="2119969" y="1867903"/>
            <a:ext cx="19845865" cy="11163299"/>
          </a:xfrm>
          <a:prstGeom prst="rect">
            <a:avLst/>
          </a:prstGeom>
        </p:spPr>
      </p:pic>
      <p:sp>
        <p:nvSpPr>
          <p:cNvPr id="2" name="TextBox 1">
            <a:extLst>
              <a:ext uri="{FF2B5EF4-FFF2-40B4-BE49-F238E27FC236}">
                <a16:creationId xmlns:a16="http://schemas.microsoft.com/office/drawing/2014/main" id="{9C31DED1-A4BB-7139-173B-DFB56743F7CE}"/>
              </a:ext>
            </a:extLst>
          </p:cNvPr>
          <p:cNvSpPr txBox="1"/>
          <p:nvPr/>
        </p:nvSpPr>
        <p:spPr>
          <a:xfrm>
            <a:off x="19165448" y="9197268"/>
            <a:ext cx="1982915"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5000" b="0" i="0" u="none" strike="noStrike" cap="none" spc="0" normalizeH="0" baseline="0" dirty="0">
                <a:ln>
                  <a:noFill/>
                </a:ln>
                <a:solidFill>
                  <a:srgbClr val="000000"/>
                </a:solidFill>
                <a:effectLst/>
                <a:uFillTx/>
                <a:latin typeface="+mn-lt"/>
                <a:ea typeface="+mn-ea"/>
                <a:cs typeface="+mn-cs"/>
                <a:sym typeface="Helvetica Light"/>
              </a:rPr>
              <a:t>V-ECU</a:t>
            </a:r>
          </a:p>
        </p:txBody>
      </p:sp>
    </p:spTree>
    <p:extLst>
      <p:ext uri="{BB962C8B-B14F-4D97-AF65-F5344CB8AC3E}">
        <p14:creationId xmlns:p14="http://schemas.microsoft.com/office/powerpoint/2010/main" val="378636888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0C0E5-C0D9-5AF0-8B4C-BF005FE3948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6697B57-D304-7164-6378-4D40D666A971}"/>
              </a:ext>
            </a:extLst>
          </p:cNvPr>
          <p:cNvSpPr>
            <a:spLocks noGrp="1"/>
          </p:cNvSpPr>
          <p:nvPr>
            <p:ph type="body" sz="quarter" idx="11"/>
          </p:nvPr>
        </p:nvSpPr>
        <p:spPr>
          <a:xfrm>
            <a:off x="272716" y="0"/>
            <a:ext cx="14437895" cy="1857155"/>
          </a:xfrm>
        </p:spPr>
        <p:txBody>
          <a:bodyPr/>
          <a:lstStyle/>
          <a:p>
            <a:r>
              <a:rPr lang="en-US" sz="6600" dirty="0"/>
              <a:t>GV Architectural Requirements for Embedded Controls</a:t>
            </a:r>
          </a:p>
        </p:txBody>
      </p:sp>
      <p:sp>
        <p:nvSpPr>
          <p:cNvPr id="2" name="TextBox 1">
            <a:extLst>
              <a:ext uri="{FF2B5EF4-FFF2-40B4-BE49-F238E27FC236}">
                <a16:creationId xmlns:a16="http://schemas.microsoft.com/office/drawing/2014/main" id="{9B6848A6-C69D-4A6D-5AA6-735DA4E010A4}"/>
              </a:ext>
            </a:extLst>
          </p:cNvPr>
          <p:cNvSpPr txBox="1"/>
          <p:nvPr/>
        </p:nvSpPr>
        <p:spPr>
          <a:xfrm>
            <a:off x="272716" y="2926350"/>
            <a:ext cx="23646063" cy="93358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r>
              <a:rPr lang="en-US" b="1" dirty="0">
                <a:latin typeface="Arial" panose="020B0604020202020204" pitchFamily="34" charset="0"/>
                <a:cs typeface="Arial" panose="020B0604020202020204" pitchFamily="34" charset="0"/>
              </a:rPr>
              <a:t>GCIA SysML/UML, IML, MBSE, AGVRA</a:t>
            </a:r>
            <a:r>
              <a:rPr lang="en-US" dirty="0">
                <a:latin typeface="Arial" panose="020B0604020202020204" pitchFamily="34" charset="0"/>
                <a:cs typeface="Arial" panose="020B0604020202020204" pitchFamily="34" charset="0"/>
              </a:rPr>
              <a:t>– excel at top-down system specifications. SysML models (Cameo) define </a:t>
            </a:r>
            <a:r>
              <a:rPr lang="en-US" i="1" dirty="0">
                <a:latin typeface="Arial" panose="020B0604020202020204" pitchFamily="34" charset="0"/>
                <a:cs typeface="Arial" panose="020B0604020202020204" pitchFamily="34" charset="0"/>
              </a:rPr>
              <a:t>what</a:t>
            </a:r>
            <a:r>
              <a:rPr lang="en-US" dirty="0">
                <a:latin typeface="Arial" panose="020B0604020202020204" pitchFamily="34" charset="0"/>
                <a:cs typeface="Arial" panose="020B0604020202020204" pitchFamily="34" charset="0"/>
              </a:rPr>
              <a:t> the system should do and </a:t>
            </a:r>
            <a:r>
              <a:rPr lang="en-US" i="1" dirty="0">
                <a:latin typeface="Arial" panose="020B0604020202020204" pitchFamily="34" charset="0"/>
                <a:cs typeface="Arial" panose="020B0604020202020204" pitchFamily="34" charset="0"/>
              </a:rPr>
              <a:t>where</a:t>
            </a:r>
            <a:r>
              <a:rPr lang="en-US" dirty="0">
                <a:latin typeface="Arial" panose="020B0604020202020204" pitchFamily="34" charset="0"/>
                <a:cs typeface="Arial" panose="020B0604020202020204" pitchFamily="34" charset="0"/>
              </a:rPr>
              <a:t> boundaries lie.  After that is defined, we need to execute those specifications on embedded microcontrollers or System-on-Chips (SoCs).</a:t>
            </a:r>
          </a:p>
          <a:p>
            <a:pPr algn="l"/>
            <a:r>
              <a:rPr kumimoji="0" lang="en-US" sz="50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rPr>
              <a:t>Military Software Architects </a:t>
            </a:r>
            <a:r>
              <a:rPr kumimoji="0" lang="en-US" sz="500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rPr>
              <a:t>used</a:t>
            </a:r>
            <a:r>
              <a:rPr kumimoji="0" lang="en-US" sz="5000" i="1"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rPr>
              <a:t> </a:t>
            </a:r>
            <a:r>
              <a:rPr kumimoji="0" lang="en-US" sz="50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rPr>
              <a:t>AUTOSAR ~2020 (</a:t>
            </a:r>
            <a:r>
              <a:rPr kumimoji="0" lang="en-US" sz="5000" b="1" i="0" u="none" strike="noStrike" cap="none" spc="0" normalizeH="0" baseline="0" dirty="0" err="1">
                <a:ln>
                  <a:noFill/>
                </a:ln>
                <a:solidFill>
                  <a:srgbClr val="000000"/>
                </a:solidFill>
                <a:effectLst/>
                <a:uFillTx/>
                <a:latin typeface="Arial" panose="020B0604020202020204" pitchFamily="34" charset="0"/>
                <a:cs typeface="Arial" panose="020B0604020202020204" pitchFamily="34" charset="0"/>
                <a:sym typeface="Helvetica Light"/>
              </a:rPr>
              <a:t>AU</a:t>
            </a:r>
            <a:r>
              <a:rPr kumimoji="0" lang="en-US" sz="5000" i="0" u="none" strike="noStrike" cap="none" spc="0" normalizeH="0" baseline="0" dirty="0" err="1">
                <a:ln>
                  <a:noFill/>
                </a:ln>
                <a:solidFill>
                  <a:srgbClr val="000000"/>
                </a:solidFill>
                <a:effectLst/>
                <a:uFillTx/>
                <a:latin typeface="Arial" panose="020B0604020202020204" pitchFamily="34" charset="0"/>
                <a:cs typeface="Arial" panose="020B0604020202020204" pitchFamily="34" charset="0"/>
                <a:sym typeface="Helvetica Light"/>
              </a:rPr>
              <a:t>tomotive</a:t>
            </a:r>
            <a:r>
              <a:rPr kumimoji="0" lang="en-US" sz="5000" b="1" i="0" u="none" strike="noStrike" cap="none" spc="0" normalizeH="0" baseline="0" dirty="0" err="1">
                <a:ln>
                  <a:noFill/>
                </a:ln>
                <a:solidFill>
                  <a:srgbClr val="000000"/>
                </a:solidFill>
                <a:effectLst/>
                <a:uFillTx/>
                <a:latin typeface="Arial" panose="020B0604020202020204" pitchFamily="34" charset="0"/>
                <a:cs typeface="Arial" panose="020B0604020202020204" pitchFamily="34" charset="0"/>
                <a:sym typeface="Helvetica Light"/>
              </a:rPr>
              <a:t>O</a:t>
            </a:r>
            <a:r>
              <a:rPr kumimoji="0" lang="en-US" sz="5000" i="0" u="none" strike="noStrike" cap="none" spc="0" normalizeH="0" baseline="0" dirty="0" err="1">
                <a:ln>
                  <a:noFill/>
                </a:ln>
                <a:solidFill>
                  <a:srgbClr val="000000"/>
                </a:solidFill>
                <a:effectLst/>
                <a:uFillTx/>
                <a:latin typeface="Arial" panose="020B0604020202020204" pitchFamily="34" charset="0"/>
                <a:cs typeface="Arial" panose="020B0604020202020204" pitchFamily="34" charset="0"/>
                <a:sym typeface="Helvetica Light"/>
              </a:rPr>
              <a:t>pen</a:t>
            </a:r>
            <a:r>
              <a:rPr kumimoji="0" lang="en-US" sz="5000" b="1" i="0" u="none" strike="noStrike" cap="none" spc="0" normalizeH="0" baseline="0" dirty="0" err="1">
                <a:ln>
                  <a:noFill/>
                </a:ln>
                <a:solidFill>
                  <a:srgbClr val="000000"/>
                </a:solidFill>
                <a:effectLst/>
                <a:uFillTx/>
                <a:latin typeface="Arial" panose="020B0604020202020204" pitchFamily="34" charset="0"/>
                <a:cs typeface="Arial" panose="020B0604020202020204" pitchFamily="34" charset="0"/>
                <a:sym typeface="Helvetica Light"/>
              </a:rPr>
              <a:t>S</a:t>
            </a:r>
            <a:r>
              <a:rPr kumimoji="0" lang="en-US" sz="5000" i="0" u="none" strike="noStrike" cap="none" spc="0" normalizeH="0" baseline="0" dirty="0" err="1">
                <a:ln>
                  <a:noFill/>
                </a:ln>
                <a:solidFill>
                  <a:srgbClr val="000000"/>
                </a:solidFill>
                <a:effectLst/>
                <a:uFillTx/>
                <a:latin typeface="Arial" panose="020B0604020202020204" pitchFamily="34" charset="0"/>
                <a:cs typeface="Arial" panose="020B0604020202020204" pitchFamily="34" charset="0"/>
                <a:sym typeface="Helvetica Light"/>
              </a:rPr>
              <a:t>ystem</a:t>
            </a:r>
            <a:r>
              <a:rPr kumimoji="0" lang="en-US" sz="5000" b="1" i="0" u="none" strike="noStrike" cap="none" spc="0" normalizeH="0" baseline="0" dirty="0" err="1">
                <a:ln>
                  <a:noFill/>
                </a:ln>
                <a:solidFill>
                  <a:srgbClr val="000000"/>
                </a:solidFill>
                <a:effectLst/>
                <a:uFillTx/>
                <a:latin typeface="Arial" panose="020B0604020202020204" pitchFamily="34" charset="0"/>
                <a:cs typeface="Arial" panose="020B0604020202020204" pitchFamily="34" charset="0"/>
                <a:sym typeface="Helvetica Light"/>
              </a:rPr>
              <a:t>AR</a:t>
            </a:r>
            <a:r>
              <a:rPr kumimoji="0" lang="en-US" sz="5000" i="0" u="none" strike="noStrike" cap="none" spc="0" normalizeH="0" baseline="0" dirty="0" err="1">
                <a:ln>
                  <a:noFill/>
                </a:ln>
                <a:solidFill>
                  <a:srgbClr val="000000"/>
                </a:solidFill>
                <a:effectLst/>
                <a:uFillTx/>
                <a:latin typeface="Arial" panose="020B0604020202020204" pitchFamily="34" charset="0"/>
                <a:cs typeface="Arial" panose="020B0604020202020204" pitchFamily="34" charset="0"/>
                <a:sym typeface="Helvetica Light"/>
              </a:rPr>
              <a:t>chitecture</a:t>
            </a:r>
            <a:r>
              <a:rPr kumimoji="0" lang="en-US" sz="50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rPr>
              <a:t>) tools </a:t>
            </a:r>
            <a:r>
              <a:rPr lang="en-US" dirty="0">
                <a:latin typeface="Arial" panose="020B0604020202020204" pitchFamily="34" charset="0"/>
                <a:cs typeface="Arial" panose="020B0604020202020204" pitchFamily="34" charset="0"/>
              </a:rPr>
              <a:t>to</a:t>
            </a:r>
            <a:r>
              <a:rPr kumimoji="0" lang="en-US" sz="50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rPr>
              <a:t> translate SysML-IML port definitions directly into ARXML (AUTOSAR XML) or IDL (Interface Definition Language) files to create hard real-time embedded controls.</a:t>
            </a:r>
            <a:r>
              <a:rPr lang="en-US"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hlinkClick r:id="rId3"/>
              </a:rPr>
              <a:t>https://www.3ds.com/products/catia/autosar-builder</a:t>
            </a:r>
            <a:r>
              <a:rPr lang="en-US" dirty="0">
                <a:latin typeface="Arial" panose="020B0604020202020204" pitchFamily="34" charset="0"/>
                <a:cs typeface="Arial" panose="020B0604020202020204" pitchFamily="34" charset="0"/>
              </a:rPr>
              <a:t> (Dassault) </a:t>
            </a:r>
          </a:p>
          <a:p>
            <a:pPr algn="l"/>
            <a:r>
              <a:rPr lang="en-US" b="1" dirty="0"/>
              <a:t>GVSC Real Time Control Systems (RTCS) </a:t>
            </a:r>
            <a:r>
              <a:rPr lang="en-US" dirty="0"/>
              <a:t>used automotive industry software tools and methods to develop the NeXtECU</a:t>
            </a:r>
            <a:r>
              <a:rPr lang="en-US" baseline="30000" dirty="0"/>
              <a:t>1</a:t>
            </a:r>
            <a:r>
              <a:rPr lang="en-US" dirty="0"/>
              <a:t> – a single ECU adaptable to different ground vehicle platforms.  </a:t>
            </a:r>
          </a:p>
        </p:txBody>
      </p:sp>
    </p:spTree>
    <p:extLst>
      <p:ext uri="{BB962C8B-B14F-4D97-AF65-F5344CB8AC3E}">
        <p14:creationId xmlns:p14="http://schemas.microsoft.com/office/powerpoint/2010/main" val="225632867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D2140-BAEC-D252-FB7B-47AA77E23FD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3B07A8D-5E09-0C8A-1B0C-26FEF0A27DF7}"/>
              </a:ext>
            </a:extLst>
          </p:cNvPr>
          <p:cNvSpPr>
            <a:spLocks noGrp="1"/>
          </p:cNvSpPr>
          <p:nvPr>
            <p:ph type="body" sz="quarter" idx="11"/>
          </p:nvPr>
        </p:nvSpPr>
        <p:spPr>
          <a:xfrm>
            <a:off x="382771" y="153871"/>
            <a:ext cx="17012093" cy="1857155"/>
          </a:xfrm>
        </p:spPr>
        <p:txBody>
          <a:bodyPr/>
          <a:lstStyle/>
          <a:p>
            <a:r>
              <a:rPr lang="en-US" dirty="0"/>
              <a:t>AUTOSAR IN A NUTSHELL – Layered Software w/ Standardized Abstraction</a:t>
            </a:r>
          </a:p>
        </p:txBody>
      </p:sp>
      <p:pic>
        <p:nvPicPr>
          <p:cNvPr id="2" name="Picture 1">
            <a:extLst>
              <a:ext uri="{FF2B5EF4-FFF2-40B4-BE49-F238E27FC236}">
                <a16:creationId xmlns:a16="http://schemas.microsoft.com/office/drawing/2014/main" id="{A96F4BD9-D865-026B-A767-DB3E34A24AB5}"/>
              </a:ext>
            </a:extLst>
          </p:cNvPr>
          <p:cNvPicPr>
            <a:picLocks noChangeAspect="1"/>
          </p:cNvPicPr>
          <p:nvPr/>
        </p:nvPicPr>
        <p:blipFill>
          <a:blip r:embed="rId3"/>
          <a:stretch>
            <a:fillRect/>
          </a:stretch>
        </p:blipFill>
        <p:spPr>
          <a:xfrm>
            <a:off x="680065" y="2475661"/>
            <a:ext cx="15694243" cy="10453529"/>
          </a:xfrm>
          <a:prstGeom prst="rect">
            <a:avLst/>
          </a:prstGeom>
        </p:spPr>
      </p:pic>
      <p:sp>
        <p:nvSpPr>
          <p:cNvPr id="12" name="TextBox 11">
            <a:extLst>
              <a:ext uri="{FF2B5EF4-FFF2-40B4-BE49-F238E27FC236}">
                <a16:creationId xmlns:a16="http://schemas.microsoft.com/office/drawing/2014/main" id="{0B2F240A-B8DE-F7F9-5F4F-37F1A6547FC3}"/>
              </a:ext>
            </a:extLst>
          </p:cNvPr>
          <p:cNvSpPr txBox="1"/>
          <p:nvPr/>
        </p:nvSpPr>
        <p:spPr>
          <a:xfrm>
            <a:off x="17139684" y="3620171"/>
            <a:ext cx="7038753" cy="856644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5000" b="0" i="0" u="none" strike="noStrike" cap="none" spc="0" normalizeH="0" baseline="0" dirty="0">
                <a:ln>
                  <a:noFill/>
                </a:ln>
                <a:solidFill>
                  <a:srgbClr val="000000"/>
                </a:solidFill>
                <a:effectLst/>
                <a:uFillTx/>
                <a:latin typeface="+mn-lt"/>
                <a:ea typeface="+mn-ea"/>
                <a:cs typeface="+mn-cs"/>
                <a:sym typeface="Helvetica Light"/>
              </a:rPr>
              <a:t>Modular SW can be run on different AUTOSAR compliant ECU’s</a:t>
            </a:r>
          </a:p>
          <a:p>
            <a:pPr marL="0" marR="0" indent="0" algn="l" defTabSz="825500" rtl="0" fontAlgn="auto" latinLnBrk="0" hangingPunct="0">
              <a:lnSpc>
                <a:spcPct val="100000"/>
              </a:lnSpc>
              <a:spcBef>
                <a:spcPts val="0"/>
              </a:spcBef>
              <a:spcAft>
                <a:spcPts val="0"/>
              </a:spcAft>
              <a:buClrTx/>
              <a:buSzTx/>
              <a:buFontTx/>
              <a:buNone/>
              <a:tabLst/>
            </a:pPr>
            <a:endParaRPr lang="en-US" dirty="0"/>
          </a:p>
          <a:p>
            <a:pPr marL="0" marR="0" indent="0" algn="l" defTabSz="825500" rtl="0" fontAlgn="auto" latinLnBrk="0" hangingPunct="0">
              <a:lnSpc>
                <a:spcPct val="100000"/>
              </a:lnSpc>
              <a:spcBef>
                <a:spcPts val="0"/>
              </a:spcBef>
              <a:spcAft>
                <a:spcPts val="0"/>
              </a:spcAft>
              <a:buClrTx/>
              <a:buSzTx/>
              <a:buFontTx/>
              <a:buNone/>
              <a:tabLst/>
            </a:pPr>
            <a:r>
              <a:rPr lang="en-US" dirty="0"/>
              <a:t>Hard real-time Deterministic Control</a:t>
            </a:r>
          </a:p>
          <a:p>
            <a:pPr marL="0" marR="0" indent="0" algn="l" defTabSz="825500" rtl="0" fontAlgn="auto" latinLnBrk="0" hangingPunct="0">
              <a:lnSpc>
                <a:spcPct val="100000"/>
              </a:lnSpc>
              <a:spcBef>
                <a:spcPts val="0"/>
              </a:spcBef>
              <a:spcAft>
                <a:spcPts val="0"/>
              </a:spcAft>
              <a:buClrTx/>
              <a:buSzTx/>
              <a:buFontTx/>
              <a:buNone/>
              <a:tabLst/>
            </a:pPr>
            <a:r>
              <a:rPr kumimoji="0" lang="en-US" sz="5000" b="0" i="0" u="none" strike="noStrike" cap="none" spc="0" normalizeH="0" baseline="0" dirty="0">
                <a:ln>
                  <a:noFill/>
                </a:ln>
                <a:solidFill>
                  <a:srgbClr val="000000"/>
                </a:solidFill>
                <a:effectLst/>
                <a:uFillTx/>
                <a:latin typeface="+mn-lt"/>
                <a:ea typeface="+mn-ea"/>
                <a:cs typeface="+mn-cs"/>
                <a:sym typeface="Helvetica Light"/>
              </a:rPr>
              <a:t>Ideal for Power Electronics, Drive-By-Wire, ABS, Fire Control, Turret Stabilization, APS, Robotic Features</a:t>
            </a:r>
          </a:p>
        </p:txBody>
      </p:sp>
      <p:sp>
        <p:nvSpPr>
          <p:cNvPr id="13" name="Arrow: Down 12">
            <a:extLst>
              <a:ext uri="{FF2B5EF4-FFF2-40B4-BE49-F238E27FC236}">
                <a16:creationId xmlns:a16="http://schemas.microsoft.com/office/drawing/2014/main" id="{1F836B39-E2D8-78EF-D3EE-C078278EFFBD}"/>
              </a:ext>
            </a:extLst>
          </p:cNvPr>
          <p:cNvSpPr/>
          <p:nvPr/>
        </p:nvSpPr>
        <p:spPr>
          <a:xfrm rot="4946090">
            <a:off x="15259280" y="4692361"/>
            <a:ext cx="1382233" cy="1701209"/>
          </a:xfrm>
          <a:prstGeom prst="downArrow">
            <a:avLst/>
          </a:prstGeom>
          <a:blipFill rotWithShape="1">
            <a:blip r:embed="rId4"/>
            <a:srcRect/>
            <a:tile tx="0" ty="0" sx="100000" sy="100000" flip="none" algn="tl"/>
          </a:blip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14" name="TextBox 13">
            <a:extLst>
              <a:ext uri="{FF2B5EF4-FFF2-40B4-BE49-F238E27FC236}">
                <a16:creationId xmlns:a16="http://schemas.microsoft.com/office/drawing/2014/main" id="{868902E1-A580-AE55-2725-4DD17C6CF489}"/>
              </a:ext>
            </a:extLst>
          </p:cNvPr>
          <p:cNvSpPr txBox="1"/>
          <p:nvPr/>
        </p:nvSpPr>
        <p:spPr>
          <a:xfrm>
            <a:off x="2645091" y="6055602"/>
            <a:ext cx="11875046"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3600" b="1" i="0" u="none" strike="noStrike" cap="none" spc="0" normalizeH="0" baseline="0" dirty="0">
                <a:ln>
                  <a:noFill/>
                </a:ln>
                <a:solidFill>
                  <a:srgbClr val="4867B7"/>
                </a:solidFill>
                <a:effectLst/>
                <a:uFillTx/>
                <a:latin typeface="Arial" panose="020B0604020202020204" pitchFamily="34" charset="0"/>
                <a:cs typeface="Arial" panose="020B0604020202020204" pitchFamily="34" charset="0"/>
                <a:sym typeface="Helvetica Light"/>
              </a:rPr>
              <a:t>The SW App doesn’t care where the signal came from</a:t>
            </a:r>
          </a:p>
        </p:txBody>
      </p:sp>
      <p:sp>
        <p:nvSpPr>
          <p:cNvPr id="16" name="TextBox 15">
            <a:extLst>
              <a:ext uri="{FF2B5EF4-FFF2-40B4-BE49-F238E27FC236}">
                <a16:creationId xmlns:a16="http://schemas.microsoft.com/office/drawing/2014/main" id="{E392E43C-C5D7-50FC-ACA2-7292BA78C33E}"/>
              </a:ext>
            </a:extLst>
          </p:cNvPr>
          <p:cNvSpPr txBox="1"/>
          <p:nvPr/>
        </p:nvSpPr>
        <p:spPr>
          <a:xfrm>
            <a:off x="12447181" y="12312700"/>
            <a:ext cx="12333766"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000" dirty="0">
                <a:hlinkClick r:id="rId5"/>
              </a:rPr>
              <a:t>https://www.renesas.com/en/products/automotive-products/autosar/autosar-layered-architecture</a:t>
            </a:r>
            <a:r>
              <a:rPr lang="en-US" sz="2000" dirty="0"/>
              <a:t> </a:t>
            </a:r>
          </a:p>
        </p:txBody>
      </p:sp>
      <p:sp>
        <p:nvSpPr>
          <p:cNvPr id="17" name="TextBox 16">
            <a:extLst>
              <a:ext uri="{FF2B5EF4-FFF2-40B4-BE49-F238E27FC236}">
                <a16:creationId xmlns:a16="http://schemas.microsoft.com/office/drawing/2014/main" id="{C97BC861-3ABF-4D88-7A0E-6BC822C1E6BF}"/>
              </a:ext>
            </a:extLst>
          </p:cNvPr>
          <p:cNvSpPr txBox="1"/>
          <p:nvPr/>
        </p:nvSpPr>
        <p:spPr>
          <a:xfrm>
            <a:off x="882319" y="2708609"/>
            <a:ext cx="2382062" cy="24109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5000" b="0" i="0" u="none" strike="noStrike" cap="none" spc="0" normalizeH="0" baseline="0" dirty="0">
                <a:ln>
                  <a:noFill/>
                </a:ln>
                <a:solidFill>
                  <a:srgbClr val="000000"/>
                </a:solidFill>
                <a:effectLst/>
                <a:uFillTx/>
                <a:latin typeface="+mn-lt"/>
                <a:ea typeface="+mn-ea"/>
                <a:cs typeface="+mn-cs"/>
                <a:sym typeface="Helvetica Light"/>
              </a:rPr>
              <a:t>Classic </a:t>
            </a:r>
          </a:p>
          <a:p>
            <a:pPr marL="0" marR="0" indent="0" algn="l" defTabSz="825500" rtl="0" fontAlgn="auto" latinLnBrk="0" hangingPunct="0">
              <a:lnSpc>
                <a:spcPct val="100000"/>
              </a:lnSpc>
              <a:spcBef>
                <a:spcPts val="0"/>
              </a:spcBef>
              <a:spcAft>
                <a:spcPts val="0"/>
              </a:spcAft>
              <a:buClrTx/>
              <a:buSzTx/>
              <a:buFontTx/>
              <a:buNone/>
              <a:tabLst/>
            </a:pPr>
            <a:r>
              <a:rPr lang="en-US" dirty="0"/>
              <a:t>Platform</a:t>
            </a:r>
          </a:p>
          <a:p>
            <a:pPr marL="0" marR="0" indent="0" algn="l" defTabSz="825500" rtl="0" fontAlgn="auto" latinLnBrk="0" hangingPunct="0">
              <a:lnSpc>
                <a:spcPct val="100000"/>
              </a:lnSpc>
              <a:spcBef>
                <a:spcPts val="0"/>
              </a:spcBef>
              <a:spcAft>
                <a:spcPts val="0"/>
              </a:spcAft>
              <a:buClrTx/>
              <a:buSzTx/>
              <a:buFontTx/>
              <a:buNone/>
              <a:tabLst/>
            </a:pPr>
            <a:r>
              <a:rPr lang="en-US" dirty="0"/>
              <a:t>(CP)</a:t>
            </a:r>
            <a:endParaRPr kumimoji="0" lang="en-US" sz="5000" b="0" i="0" u="none" strike="noStrike" cap="none" spc="0" normalizeH="0" baseline="0" dirty="0">
              <a:ln>
                <a:noFill/>
              </a:ln>
              <a:solidFill>
                <a:srgbClr val="000000"/>
              </a:solidFill>
              <a:effectLst/>
              <a:uFillTx/>
              <a:latin typeface="+mn-lt"/>
              <a:ea typeface="+mn-ea"/>
              <a:cs typeface="+mn-cs"/>
              <a:sym typeface="Helvetica Light"/>
            </a:endParaRPr>
          </a:p>
        </p:txBody>
      </p:sp>
    </p:spTree>
    <p:extLst>
      <p:ext uri="{BB962C8B-B14F-4D97-AF65-F5344CB8AC3E}">
        <p14:creationId xmlns:p14="http://schemas.microsoft.com/office/powerpoint/2010/main" val="214995151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15ED8-F537-9A6A-92A9-F9C2B2217E3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464B34D-891A-AB2A-9D50-3C27437ED063}"/>
              </a:ext>
            </a:extLst>
          </p:cNvPr>
          <p:cNvSpPr>
            <a:spLocks noGrp="1"/>
          </p:cNvSpPr>
          <p:nvPr>
            <p:ph type="body" sz="quarter" idx="11"/>
          </p:nvPr>
        </p:nvSpPr>
        <p:spPr>
          <a:xfrm>
            <a:off x="467833" y="238931"/>
            <a:ext cx="17331069" cy="1857155"/>
          </a:xfrm>
        </p:spPr>
        <p:txBody>
          <a:bodyPr/>
          <a:lstStyle/>
          <a:p>
            <a:r>
              <a:rPr lang="en-US" dirty="0"/>
              <a:t>AUTOSAR DEVELOPMENT TOOLS</a:t>
            </a:r>
          </a:p>
          <a:p>
            <a:endParaRPr lang="en-US" dirty="0"/>
          </a:p>
        </p:txBody>
      </p:sp>
      <p:pic>
        <p:nvPicPr>
          <p:cNvPr id="3" name="Picture 2">
            <a:extLst>
              <a:ext uri="{FF2B5EF4-FFF2-40B4-BE49-F238E27FC236}">
                <a16:creationId xmlns:a16="http://schemas.microsoft.com/office/drawing/2014/main" id="{EA249BC9-FA2C-167E-E8B6-09F927841325}"/>
              </a:ext>
            </a:extLst>
          </p:cNvPr>
          <p:cNvPicPr>
            <a:picLocks noChangeAspect="1"/>
          </p:cNvPicPr>
          <p:nvPr/>
        </p:nvPicPr>
        <p:blipFill>
          <a:blip r:embed="rId3"/>
          <a:stretch>
            <a:fillRect/>
          </a:stretch>
        </p:blipFill>
        <p:spPr>
          <a:xfrm>
            <a:off x="243715" y="2144799"/>
            <a:ext cx="20298387" cy="10720596"/>
          </a:xfrm>
          <a:prstGeom prst="rect">
            <a:avLst/>
          </a:prstGeom>
        </p:spPr>
      </p:pic>
      <p:sp>
        <p:nvSpPr>
          <p:cNvPr id="5" name="TextBox 4">
            <a:extLst>
              <a:ext uri="{FF2B5EF4-FFF2-40B4-BE49-F238E27FC236}">
                <a16:creationId xmlns:a16="http://schemas.microsoft.com/office/drawing/2014/main" id="{A0A63408-FB4C-EDD3-A832-1ED1BC2C25E2}"/>
              </a:ext>
            </a:extLst>
          </p:cNvPr>
          <p:cNvSpPr txBox="1"/>
          <p:nvPr/>
        </p:nvSpPr>
        <p:spPr>
          <a:xfrm>
            <a:off x="0" y="1167508"/>
            <a:ext cx="8603317"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lang="en-US" dirty="0"/>
              <a:t>  </a:t>
            </a:r>
            <a:r>
              <a:rPr lang="en-US" dirty="0">
                <a:hlinkClick r:id="rId4"/>
              </a:rPr>
              <a:t>https://www.mathworks.com/</a:t>
            </a:r>
            <a:r>
              <a:rPr lang="en-US" dirty="0"/>
              <a:t> </a:t>
            </a:r>
            <a:endParaRPr kumimoji="0" lang="en-US" sz="5000" b="0" i="0" u="none" strike="noStrike" cap="none" spc="0" normalizeH="0" baseline="0" dirty="0">
              <a:ln>
                <a:noFill/>
              </a:ln>
              <a:solidFill>
                <a:srgbClr val="000000"/>
              </a:solidFill>
              <a:effectLst/>
              <a:uFillTx/>
              <a:latin typeface="+mn-lt"/>
              <a:ea typeface="+mn-ea"/>
              <a:cs typeface="+mn-cs"/>
              <a:sym typeface="Helvetica Light"/>
            </a:endParaRPr>
          </a:p>
        </p:txBody>
      </p:sp>
      <p:sp>
        <p:nvSpPr>
          <p:cNvPr id="8" name="TextBox 7">
            <a:extLst>
              <a:ext uri="{FF2B5EF4-FFF2-40B4-BE49-F238E27FC236}">
                <a16:creationId xmlns:a16="http://schemas.microsoft.com/office/drawing/2014/main" id="{78F662F1-3474-E141-44E0-613DD0D52F25}"/>
              </a:ext>
            </a:extLst>
          </p:cNvPr>
          <p:cNvSpPr txBox="1"/>
          <p:nvPr/>
        </p:nvSpPr>
        <p:spPr>
          <a:xfrm>
            <a:off x="16629320" y="9095542"/>
            <a:ext cx="6729113" cy="3180358"/>
          </a:xfrm>
          <a:prstGeom prst="rect">
            <a:avLst/>
          </a:prstGeom>
          <a:solidFill>
            <a:schemeClr val="accent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5000" b="1" i="0" u="none" strike="noStrike" cap="none" spc="0" normalizeH="0" baseline="0" dirty="0">
                <a:ln>
                  <a:noFill/>
                </a:ln>
                <a:solidFill>
                  <a:srgbClr val="000000"/>
                </a:solidFill>
                <a:effectLst/>
                <a:uFillTx/>
                <a:latin typeface="+mn-lt"/>
                <a:ea typeface="+mn-ea"/>
                <a:cs typeface="+mn-cs"/>
                <a:sym typeface="Helvetica Light"/>
              </a:rPr>
              <a:t>The Secret Sauce that allow domestic automotive to renew controls yearly . . . </a:t>
            </a:r>
          </a:p>
        </p:txBody>
      </p:sp>
      <p:sp>
        <p:nvSpPr>
          <p:cNvPr id="9" name="TextBox 8">
            <a:extLst>
              <a:ext uri="{FF2B5EF4-FFF2-40B4-BE49-F238E27FC236}">
                <a16:creationId xmlns:a16="http://schemas.microsoft.com/office/drawing/2014/main" id="{9C872493-BB30-57FD-535E-A1BAB77CD085}"/>
              </a:ext>
            </a:extLst>
          </p:cNvPr>
          <p:cNvSpPr txBox="1"/>
          <p:nvPr/>
        </p:nvSpPr>
        <p:spPr>
          <a:xfrm>
            <a:off x="15372626" y="4620458"/>
            <a:ext cx="3172048" cy="1118255"/>
          </a:xfrm>
          <a:prstGeom prst="rect">
            <a:avLst/>
          </a:prstGeom>
          <a:solidFill>
            <a:schemeClr val="accent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6600" b="1" i="0" u="none" strike="noStrike" cap="none" spc="0" normalizeH="0" baseline="0" dirty="0">
                <a:ln>
                  <a:noFill/>
                </a:ln>
                <a:solidFill>
                  <a:srgbClr val="000000"/>
                </a:solidFill>
                <a:effectLst/>
                <a:uFillTx/>
                <a:latin typeface="Arial Black" panose="020B0A04020102020204" pitchFamily="34" charset="0"/>
                <a:sym typeface="Helvetica Light"/>
              </a:rPr>
              <a:t>V-ECU</a:t>
            </a:r>
          </a:p>
        </p:txBody>
      </p:sp>
    </p:spTree>
    <p:extLst>
      <p:ext uri="{BB962C8B-B14F-4D97-AF65-F5344CB8AC3E}">
        <p14:creationId xmlns:p14="http://schemas.microsoft.com/office/powerpoint/2010/main" val="852774539"/>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CEC14D83F679F43A23D69041BE21391" ma:contentTypeVersion="13" ma:contentTypeDescription="Create a new document." ma:contentTypeScope="" ma:versionID="f47b2e124c11f6a988e83845995d47e9">
  <xsd:schema xmlns:xsd="http://www.w3.org/2001/XMLSchema" xmlns:xs="http://www.w3.org/2001/XMLSchema" xmlns:p="http://schemas.microsoft.com/office/2006/metadata/properties" xmlns:ns2="e591f8af-6583-4f70-b9c2-fbccefc6abcb" xmlns:ns3="02e3e204-9d3f-4903-bb52-3b4cb3b51994" targetNamespace="http://schemas.microsoft.com/office/2006/metadata/properties" ma:root="true" ma:fieldsID="74e10584d94f96e24f72ef7a59779e52" ns2:_="" ns3:_="">
    <xsd:import namespace="e591f8af-6583-4f70-b9c2-fbccefc6abcb"/>
    <xsd:import namespace="02e3e204-9d3f-4903-bb52-3b4cb3b519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91f8af-6583-4f70-b9c2-fbccefc6ab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6c19559-08d5-42cc-ae8c-a1e707661fd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2e3e204-9d3f-4903-bb52-3b4cb3b5199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89ecde8-7f47-428d-978f-e585f1756369}" ma:internalName="TaxCatchAll" ma:showField="CatchAllData" ma:web="02e3e204-9d3f-4903-bb52-3b4cb3b5199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02e3e204-9d3f-4903-bb52-3b4cb3b51994" xsi:nil="true"/>
    <lcf76f155ced4ddcb4097134ff3c332f xmlns="e591f8af-6583-4f70-b9c2-fbccefc6abc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2913D1F-1495-4EE5-A0FF-BAD022EF97B5}">
  <ds:schemaRefs>
    <ds:schemaRef ds:uri="http://schemas.microsoft.com/sharepoint/v3/contenttype/forms"/>
  </ds:schemaRefs>
</ds:datastoreItem>
</file>

<file path=customXml/itemProps2.xml><?xml version="1.0" encoding="utf-8"?>
<ds:datastoreItem xmlns:ds="http://schemas.openxmlformats.org/officeDocument/2006/customXml" ds:itemID="{234F4846-23C1-48FB-BF8C-D30FADB82072}"/>
</file>

<file path=customXml/itemProps3.xml><?xml version="1.0" encoding="utf-8"?>
<ds:datastoreItem xmlns:ds="http://schemas.openxmlformats.org/officeDocument/2006/customXml" ds:itemID="{011F0BC8-75B0-44B4-BD9E-AC13267A9D11}">
  <ds:schemaRefs>
    <ds:schemaRef ds:uri="http://schemas.microsoft.com/office/2006/documentManagement/types"/>
    <ds:schemaRef ds:uri="http://schemas.microsoft.com/office/infopath/2007/PartnerControls"/>
    <ds:schemaRef ds:uri="http://purl.org/dc/dcmitype/"/>
    <ds:schemaRef ds:uri="http://schemas.microsoft.com/office/2006/metadata/properties"/>
    <ds:schemaRef ds:uri="http://purl.org/dc/terms/"/>
    <ds:schemaRef ds:uri="http://schemas.openxmlformats.org/package/2006/metadata/core-properties"/>
    <ds:schemaRef ds:uri="http://purl.org/dc/elements/1.1/"/>
    <ds:schemaRef ds:uri="http://www.w3.org/XML/1998/namespace"/>
  </ds:schemaRefs>
</ds:datastoreItem>
</file>

<file path=docMetadata/LabelInfo.xml><?xml version="1.0" encoding="utf-8"?>
<clbl:labelList xmlns:clbl="http://schemas.microsoft.com/office/2020/mipLabelMetadata">
  <clbl:label id="{554eecc5-e26c-4620-b240-5a8bb326c33d}" enabled="1" method="Privileged" siteId="{fae6d70f-954b-4811-92b6-0530d6f84c43}" contentBits="0" removed="0"/>
</clbl:labelList>
</file>

<file path=docProps/app.xml><?xml version="1.0" encoding="utf-8"?>
<Properties xmlns="http://schemas.openxmlformats.org/officeDocument/2006/extended-properties" xmlns:vt="http://schemas.openxmlformats.org/officeDocument/2006/docPropsVTypes">
  <TotalTime>15988</TotalTime>
  <Words>2082</Words>
  <Application>Microsoft Office PowerPoint</Application>
  <PresentationFormat>Custom</PresentationFormat>
  <Paragraphs>154</Paragraphs>
  <Slides>19</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Arial Black</vt:lpstr>
      <vt:lpstr>Google Sans Text</vt:lpstr>
      <vt:lpstr>Helvetica Light</vt:lpstr>
      <vt:lpstr>Helvetica Neue</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Schmitt, Jacqueline Rose (Jacquie) CTR USARMY DEVCOM GVSC (USA)</dc:creator>
  <cp:lastModifiedBy>Karl Sime</cp:lastModifiedBy>
  <cp:revision>402</cp:revision>
  <dcterms:modified xsi:type="dcterms:W3CDTF">2026-08-11T10:37:15Z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0x0101004CEC14D83F679F43A23D69041BE21391</vt:lpwstr>
  </property>
</Properties>
</file>